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9" r:id="rId4"/>
    <p:sldId id="280" r:id="rId5"/>
    <p:sldId id="281" r:id="rId6"/>
    <p:sldId id="282" r:id="rId7"/>
    <p:sldId id="277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7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8/29/2021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161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8/29/2021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268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8/29/2021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0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8/29/2021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132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8/29/2021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539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8/29/2021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935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8/29/2021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305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8/29/2021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403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8/29/2021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536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8/29/2021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944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8/29/2021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347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 spc="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8/29/2021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cap="none" spc="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29261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600" b="1" kern="1200" cap="none" spc="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7F2D3AEC-9B6B-4918-B76F-677A8C081C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84" r="-1" b="-1"/>
          <a:stretch/>
        </p:blipFill>
        <p:spPr>
          <a:xfrm>
            <a:off x="2327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2EDC3F9-BBE3-45A8-BBC7-E154E21D9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090890"/>
            <a:ext cx="12188952" cy="3767110"/>
          </a:xfrm>
          <a:prstGeom prst="rect">
            <a:avLst/>
          </a:prstGeom>
          <a:gradFill>
            <a:gsLst>
              <a:gs pos="42000">
                <a:schemeClr val="tx1">
                  <a:alpha val="23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613AB7-0FD8-4398-A391-B6E387B66C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3864417"/>
            <a:ext cx="10225530" cy="1475013"/>
          </a:xfrm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tài:Xây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A2DE05-9624-413B-ABFF-3A01629341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619" y="5971570"/>
            <a:ext cx="10225530" cy="590321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Thứ</a:t>
            </a: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6,ngày 4 </a:t>
            </a:r>
            <a:r>
              <a:rPr lang="en-US"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tháng</a:t>
            </a: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6 </a:t>
            </a:r>
            <a:r>
              <a:rPr lang="en-US"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năm</a:t>
            </a: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2021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8C0E7-E007-411D-BB9D-4AD3A791CBE7}"/>
              </a:ext>
            </a:extLst>
          </p:cNvPr>
          <p:cNvSpPr txBox="1"/>
          <p:nvPr/>
        </p:nvSpPr>
        <p:spPr>
          <a:xfrm>
            <a:off x="3710169" y="213063"/>
            <a:ext cx="5269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FF00"/>
                </a:solidFill>
              </a:rPr>
              <a:t>	          </a:t>
            </a:r>
            <a:r>
              <a:rPr lang="en-US" sz="1800" dirty="0">
                <a:solidFill>
                  <a:srgbClr val="FFFF00"/>
                </a:solidFill>
                <a:highlight>
                  <a:srgbClr val="000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BỘ CÔNG THƯƠNG </a:t>
            </a:r>
          </a:p>
          <a:p>
            <a:r>
              <a:rPr lang="en-US" sz="1800" dirty="0">
                <a:solidFill>
                  <a:srgbClr val="FFFF00"/>
                </a:solidFill>
                <a:highlight>
                  <a:srgbClr val="000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CÔNG NGHIỆP THỰC PHẨM </a:t>
            </a:r>
          </a:p>
          <a:p>
            <a:r>
              <a:rPr lang="en-US" sz="1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 </a:t>
            </a:r>
            <a:r>
              <a:rPr lang="en-US" sz="1800" dirty="0">
                <a:solidFill>
                  <a:srgbClr val="FFFF00"/>
                </a:solidFill>
                <a:highlight>
                  <a:srgbClr val="000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THÀNH PHỐ HỒ CHÍ MINH</a:t>
            </a:r>
          </a:p>
          <a:p>
            <a:endParaRPr lang="en-US" dirty="0"/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AF6B17B5-D927-47AE-B891-D6CB20A104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009" y="1355287"/>
            <a:ext cx="1758320" cy="17356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8C2CA23-A0B6-4DB9-AD5A-09D7F77FA507}"/>
              </a:ext>
            </a:extLst>
          </p:cNvPr>
          <p:cNvSpPr txBox="1"/>
          <p:nvPr/>
        </p:nvSpPr>
        <p:spPr>
          <a:xfrm>
            <a:off x="8825391" y="5675461"/>
            <a:ext cx="61699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chemeClr val="bg1"/>
                </a:solidFill>
              </a:rPr>
              <a:t>Nguyễn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Trọng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Liêm</a:t>
            </a:r>
            <a:r>
              <a:rPr lang="en-US" sz="1800" dirty="0">
                <a:solidFill>
                  <a:schemeClr val="bg1"/>
                </a:solidFill>
              </a:rPr>
              <a:t> 2001190646</a:t>
            </a:r>
          </a:p>
          <a:p>
            <a:r>
              <a:rPr lang="en-US" sz="1800" dirty="0" err="1">
                <a:solidFill>
                  <a:schemeClr val="bg1"/>
                </a:solidFill>
              </a:rPr>
              <a:t>Nguyễn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Duy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Khang</a:t>
            </a:r>
            <a:r>
              <a:rPr lang="en-US" sz="1800" dirty="0">
                <a:solidFill>
                  <a:schemeClr val="bg1"/>
                </a:solidFill>
              </a:rPr>
              <a:t> 2001180595</a:t>
            </a:r>
          </a:p>
          <a:p>
            <a:r>
              <a:rPr lang="en-US" dirty="0" err="1">
                <a:solidFill>
                  <a:schemeClr val="bg1"/>
                </a:solidFill>
              </a:rPr>
              <a:t>Trần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Phương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Bình</a:t>
            </a:r>
            <a:r>
              <a:rPr lang="en-US" dirty="0">
                <a:solidFill>
                  <a:schemeClr val="bg1"/>
                </a:solidFill>
              </a:rPr>
              <a:t> 2001191021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86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5B423775-F51E-46C4-B31C-FEBB40A51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3" y="68108"/>
            <a:ext cx="3245991" cy="2083123"/>
          </a:xfrm>
          <a:prstGeom prst="rect">
            <a:avLst/>
          </a:prstGeom>
        </p:spPr>
      </p:pic>
      <p:pic>
        <p:nvPicPr>
          <p:cNvPr id="21" name="Picture 20" descr="A picture containing text, businesscard, clipart&#10;&#10;Description automatically generated">
            <a:extLst>
              <a:ext uri="{FF2B5EF4-FFF2-40B4-BE49-F238E27FC236}">
                <a16:creationId xmlns:a16="http://schemas.microsoft.com/office/drawing/2014/main" id="{F2A7EC98-15FD-4040-81F1-35EB49CF2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174" y="68108"/>
            <a:ext cx="3771902" cy="1648151"/>
          </a:xfrm>
          <a:prstGeom prst="rect">
            <a:avLst/>
          </a:prstGeom>
        </p:spPr>
      </p:pic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046871C0-22A2-4092-969E-ACFA0E552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907" y="1"/>
            <a:ext cx="5215910" cy="2243890"/>
          </a:xfrm>
          <a:prstGeom prst="rect">
            <a:avLst/>
          </a:prstGeom>
        </p:spPr>
      </p:pic>
      <p:pic>
        <p:nvPicPr>
          <p:cNvPr id="25" name="Picture 24" descr="Diagram&#10;&#10;Description automatically generated">
            <a:extLst>
              <a:ext uri="{FF2B5EF4-FFF2-40B4-BE49-F238E27FC236}">
                <a16:creationId xmlns:a16="http://schemas.microsoft.com/office/drawing/2014/main" id="{0CD97D8A-43B5-4AD0-A4D4-0781FB2AF2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83" y="2151232"/>
            <a:ext cx="4314485" cy="2083124"/>
          </a:xfrm>
          <a:prstGeom prst="rect">
            <a:avLst/>
          </a:prstGeom>
        </p:spPr>
      </p:pic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189E905C-7196-471B-85FC-6E7B509C4C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8419" y="2153729"/>
            <a:ext cx="4630384" cy="1980447"/>
          </a:xfrm>
          <a:prstGeom prst="rect">
            <a:avLst/>
          </a:prstGeom>
        </p:spPr>
      </p:pic>
      <p:pic>
        <p:nvPicPr>
          <p:cNvPr id="29" name="Picture 28" descr="A picture containing text, businesscard, clipart, vector graphics&#10;&#10;Description automatically generated">
            <a:extLst>
              <a:ext uri="{FF2B5EF4-FFF2-40B4-BE49-F238E27FC236}">
                <a16:creationId xmlns:a16="http://schemas.microsoft.com/office/drawing/2014/main" id="{CC018B48-9AF5-4994-993F-62353514CC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232493"/>
            <a:ext cx="5124450" cy="1600200"/>
          </a:xfrm>
          <a:prstGeom prst="rect">
            <a:avLst/>
          </a:prstGeom>
        </p:spPr>
      </p:pic>
      <p:pic>
        <p:nvPicPr>
          <p:cNvPr id="31" name="Picture 30" descr="Diagram&#10;&#10;Description automatically generated">
            <a:extLst>
              <a:ext uri="{FF2B5EF4-FFF2-40B4-BE49-F238E27FC236}">
                <a16:creationId xmlns:a16="http://schemas.microsoft.com/office/drawing/2014/main" id="{814F2D13-98A8-4EF3-AB93-3E8703BA97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4451" y="4429126"/>
            <a:ext cx="3784352" cy="2061456"/>
          </a:xfrm>
          <a:prstGeom prst="rect">
            <a:avLst/>
          </a:prstGeom>
        </p:spPr>
      </p:pic>
      <p:pic>
        <p:nvPicPr>
          <p:cNvPr id="35" name="Picture 34" descr="A picture containing text, businesscard, clipart, vector graphics&#10;&#10;Description automatically generated">
            <a:extLst>
              <a:ext uri="{FF2B5EF4-FFF2-40B4-BE49-F238E27FC236}">
                <a16:creationId xmlns:a16="http://schemas.microsoft.com/office/drawing/2014/main" id="{D5934416-D680-458B-8164-F648B2DBE3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08803" y="2243891"/>
            <a:ext cx="3224014" cy="1977127"/>
          </a:xfrm>
          <a:prstGeom prst="rect">
            <a:avLst/>
          </a:prstGeom>
        </p:spPr>
      </p:pic>
      <p:pic>
        <p:nvPicPr>
          <p:cNvPr id="37" name="Picture 36" descr="Diagram&#10;&#10;Description automatically generated">
            <a:extLst>
              <a:ext uri="{FF2B5EF4-FFF2-40B4-BE49-F238E27FC236}">
                <a16:creationId xmlns:a16="http://schemas.microsoft.com/office/drawing/2014/main" id="{B5C6A320-5292-4AE2-ACCD-0F7B94B2AE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67986" y="4311181"/>
            <a:ext cx="3224014" cy="23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05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ky, screenshot&#10;&#10;Description automatically generated">
            <a:extLst>
              <a:ext uri="{FF2B5EF4-FFF2-40B4-BE49-F238E27FC236}">
                <a16:creationId xmlns:a16="http://schemas.microsoft.com/office/drawing/2014/main" id="{EEF82BDD-975A-491D-9910-C90A6F6F7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16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8A42B94A-28F1-42EC-A36D-66AFF96D4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3925"/>
            <a:ext cx="7153275" cy="2505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2896C2-B3C4-4ACC-A693-1E03C25C8F3D}"/>
              </a:ext>
            </a:extLst>
          </p:cNvPr>
          <p:cNvSpPr txBox="1"/>
          <p:nvPr/>
        </p:nvSpPr>
        <p:spPr>
          <a:xfrm>
            <a:off x="1914526" y="583168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NHÀ XUẤT BẢN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61239ECC-5BEA-4977-9682-3C8A28762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275" y="923925"/>
            <a:ext cx="2571750" cy="1981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E90C3F-D497-4E0A-A418-A49E982B0DDB}"/>
              </a:ext>
            </a:extLst>
          </p:cNvPr>
          <p:cNvSpPr txBox="1"/>
          <p:nvPr/>
        </p:nvSpPr>
        <p:spPr>
          <a:xfrm>
            <a:off x="9067801" y="583168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LOẠI SÁCH</a:t>
            </a:r>
          </a:p>
        </p:txBody>
      </p: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27B5558-D0EB-43B6-BB1D-34C53B411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69757"/>
            <a:ext cx="12192000" cy="29817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05E49F-683C-49DF-82D2-80B820E076CD}"/>
              </a:ext>
            </a:extLst>
          </p:cNvPr>
          <p:cNvSpPr txBox="1"/>
          <p:nvPr/>
        </p:nvSpPr>
        <p:spPr>
          <a:xfrm>
            <a:off x="5024761" y="3515557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SÁCH</a:t>
            </a:r>
          </a:p>
        </p:txBody>
      </p:sp>
    </p:spTree>
    <p:extLst>
      <p:ext uri="{BB962C8B-B14F-4D97-AF65-F5344CB8AC3E}">
        <p14:creationId xmlns:p14="http://schemas.microsoft.com/office/powerpoint/2010/main" val="645540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able&#10;&#10;Description automatically generated with medium confidence">
            <a:extLst>
              <a:ext uri="{FF2B5EF4-FFF2-40B4-BE49-F238E27FC236}">
                <a16:creationId xmlns:a16="http://schemas.microsoft.com/office/drawing/2014/main" id="{3C345D37-AEBF-46DC-8A0D-63B45D9BB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5" y="1039058"/>
            <a:ext cx="8362950" cy="2247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47A3EA-CE5D-40CF-B55E-57BE2EB289C0}"/>
              </a:ext>
            </a:extLst>
          </p:cNvPr>
          <p:cNvSpPr txBox="1"/>
          <p:nvPr/>
        </p:nvSpPr>
        <p:spPr>
          <a:xfrm>
            <a:off x="5107793" y="673255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KHÁCH HÀNG</a:t>
            </a:r>
          </a:p>
        </p:txBody>
      </p:sp>
      <p:pic>
        <p:nvPicPr>
          <p:cNvPr id="8" name="Picture 7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D70C96FE-F219-4816-98FC-AAE68B6E5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" y="3656290"/>
            <a:ext cx="10648950" cy="2514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250B08-223E-47AB-B1AA-7EE797010921}"/>
              </a:ext>
            </a:extLst>
          </p:cNvPr>
          <p:cNvSpPr txBox="1"/>
          <p:nvPr/>
        </p:nvSpPr>
        <p:spPr>
          <a:xfrm>
            <a:off x="5225614" y="3286958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NHÂN VIÊN</a:t>
            </a:r>
          </a:p>
        </p:txBody>
      </p:sp>
    </p:spTree>
    <p:extLst>
      <p:ext uri="{BB962C8B-B14F-4D97-AF65-F5344CB8AC3E}">
        <p14:creationId xmlns:p14="http://schemas.microsoft.com/office/powerpoint/2010/main" val="1670305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AFA7AFA6-F057-4E4E-A0DE-6CBB2B152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912" y="1014412"/>
            <a:ext cx="4162425" cy="3009900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0DC1DFC4-4F30-4846-B83D-0F28E0870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12" y="947737"/>
            <a:ext cx="4684709" cy="3009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A2C2CB-1D72-4A0F-8E6D-6A2BE084C7EE}"/>
              </a:ext>
            </a:extLst>
          </p:cNvPr>
          <p:cNvSpPr txBox="1"/>
          <p:nvPr/>
        </p:nvSpPr>
        <p:spPr>
          <a:xfrm>
            <a:off x="2133600" y="575785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HÓA ĐƠN NHẬP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5B3898-C190-4917-9DCE-0A9BC9BF72DD}"/>
              </a:ext>
            </a:extLst>
          </p:cNvPr>
          <p:cNvSpPr txBox="1"/>
          <p:nvPr/>
        </p:nvSpPr>
        <p:spPr>
          <a:xfrm>
            <a:off x="7146922" y="575785"/>
            <a:ext cx="2593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 TIẾT HÓA ĐƠN NHẬP</a:t>
            </a:r>
          </a:p>
        </p:txBody>
      </p:sp>
      <p:pic>
        <p:nvPicPr>
          <p:cNvPr id="13" name="Picture 12" descr="Chart, table&#10;&#10;Description automatically generated with medium confidence">
            <a:extLst>
              <a:ext uri="{FF2B5EF4-FFF2-40B4-BE49-F238E27FC236}">
                <a16:creationId xmlns:a16="http://schemas.microsoft.com/office/drawing/2014/main" id="{0C610BD4-294B-42B9-8110-8459A5832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8912" y="4419600"/>
            <a:ext cx="4200525" cy="2286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E20CAC7-F221-47D7-A4E5-FADEEE44A175}"/>
              </a:ext>
            </a:extLst>
          </p:cNvPr>
          <p:cNvSpPr txBox="1"/>
          <p:nvPr/>
        </p:nvSpPr>
        <p:spPr>
          <a:xfrm>
            <a:off x="2057027" y="4050268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HÓA ĐƠN XUẤT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FEDE5E-BD5F-4FC9-9729-0EF5BB47ACE6}"/>
              </a:ext>
            </a:extLst>
          </p:cNvPr>
          <p:cNvSpPr txBox="1"/>
          <p:nvPr/>
        </p:nvSpPr>
        <p:spPr>
          <a:xfrm>
            <a:off x="7476752" y="4050268"/>
            <a:ext cx="2534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 TIẾT HÓA ĐƠN XUẤT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57A5F5CC-E9FD-4776-BA1E-8A28B821FB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15" y="4512231"/>
            <a:ext cx="514350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9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1AF87-5810-43D8-9674-68779C6AB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687" y="3250277"/>
            <a:ext cx="8008626" cy="1188720"/>
          </a:xfrm>
        </p:spPr>
        <p:txBody>
          <a:bodyPr/>
          <a:lstStyle/>
          <a:p>
            <a:r>
              <a:rPr lang="en-US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thuyết</a:t>
            </a:r>
            <a:r>
              <a:rPr lang="en-US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lang="en-US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thầy</a:t>
            </a:r>
            <a:r>
              <a:rPr lang="en-US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</a:t>
            </a:r>
            <a:r>
              <a:rPr lang="en-US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chú</a:t>
            </a:r>
            <a:r>
              <a:rPr lang="en-US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lắng</a:t>
            </a:r>
            <a:r>
              <a:rPr lang="en-US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endParaRPr 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77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54FA9A-7A2C-4BBF-A3DB-FB26B1F818E0}"/>
              </a:ext>
            </a:extLst>
          </p:cNvPr>
          <p:cNvSpPr txBox="1"/>
          <p:nvPr/>
        </p:nvSpPr>
        <p:spPr>
          <a:xfrm>
            <a:off x="4470992" y="593863"/>
            <a:ext cx="6094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</a:t>
            </a:r>
          </a:p>
        </p:txBody>
      </p:sp>
      <p:sp>
        <p:nvSpPr>
          <p:cNvPr id="7" name="Text Box 64">
            <a:extLst>
              <a:ext uri="{FF2B5EF4-FFF2-40B4-BE49-F238E27FC236}">
                <a16:creationId xmlns:a16="http://schemas.microsoft.com/office/drawing/2014/main" id="{84695579-0017-48F1-AB41-542605DED60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888355" y="1635859"/>
            <a:ext cx="5747209" cy="422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415" tIns="34208" rIns="68415" bIns="34208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charset="0"/>
              </a:defRPr>
            </a:lvl1pPr>
            <a:lvl2pPr marL="341313" defTabSz="684213">
              <a:defRPr>
                <a:solidFill>
                  <a:schemeClr val="tx1"/>
                </a:solidFill>
                <a:latin typeface="Arial" charset="0"/>
              </a:defRPr>
            </a:lvl2pPr>
            <a:lvl3pPr marL="684213" defTabSz="684213">
              <a:defRPr>
                <a:solidFill>
                  <a:schemeClr val="tx1"/>
                </a:solidFill>
                <a:latin typeface="Arial" charset="0"/>
              </a:defRPr>
            </a:lvl3pPr>
            <a:lvl4pPr marL="1025525" defTabSz="684213">
              <a:defRPr>
                <a:solidFill>
                  <a:schemeClr val="tx1"/>
                </a:solidFill>
                <a:latin typeface="Arial" charset="0"/>
              </a:defRPr>
            </a:lvl4pPr>
            <a:lvl5pPr marL="1368425" defTabSz="684213">
              <a:defRPr>
                <a:solidFill>
                  <a:schemeClr val="tx1"/>
                </a:solidFill>
                <a:latin typeface="Arial" charset="0"/>
              </a:defRPr>
            </a:lvl5pPr>
            <a:lvl6pPr marL="1825625" defTabSz="6842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282825" defTabSz="6842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740025" defTabSz="6842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197225" defTabSz="6842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b="1" dirty="0" err="1"/>
              <a:t>Giới</a:t>
            </a:r>
            <a:r>
              <a:rPr lang="en-US" sz="2200" b="1" dirty="0"/>
              <a:t> </a:t>
            </a:r>
            <a:r>
              <a:rPr lang="en-US" sz="2200" b="1" dirty="0" err="1"/>
              <a:t>thiệu</a:t>
            </a:r>
            <a:r>
              <a:rPr lang="en-US" sz="2200" b="1" dirty="0"/>
              <a:t> </a:t>
            </a:r>
            <a:r>
              <a:rPr lang="en-US" sz="2200" b="1" dirty="0" err="1"/>
              <a:t>vê</a:t>
            </a:r>
            <a:r>
              <a:rPr lang="en-US" sz="2200" b="1" dirty="0"/>
              <a:t>̀ </a:t>
            </a:r>
            <a:r>
              <a:rPr lang="en-US" sz="2200" b="1" dirty="0" err="1"/>
              <a:t>mạng</a:t>
            </a:r>
            <a:r>
              <a:rPr lang="en-US" sz="2200" b="1" dirty="0"/>
              <a:t> </a:t>
            </a:r>
            <a:r>
              <a:rPr lang="en-US" sz="2200" b="1" dirty="0" err="1"/>
              <a:t>ngư</a:t>
            </a:r>
            <a:r>
              <a:rPr lang="en-US" sz="2200" b="1" dirty="0"/>
              <a:t>̃ </a:t>
            </a:r>
            <a:r>
              <a:rPr lang="en-US" sz="2200" b="1" dirty="0" err="1"/>
              <a:t>nghĩa</a:t>
            </a:r>
            <a:endParaRPr lang="en-US" sz="2200" b="1" dirty="0">
              <a:solidFill>
                <a:srgbClr val="FFFFFF"/>
              </a:solidFill>
            </a:endParaRPr>
          </a:p>
        </p:txBody>
      </p:sp>
      <p:grpSp>
        <p:nvGrpSpPr>
          <p:cNvPr id="8" name="Group 88">
            <a:extLst>
              <a:ext uri="{FF2B5EF4-FFF2-40B4-BE49-F238E27FC236}">
                <a16:creationId xmlns:a16="http://schemas.microsoft.com/office/drawing/2014/main" id="{4F761C10-3E39-4E53-BC89-D27D58EBB3B4}"/>
              </a:ext>
            </a:extLst>
          </p:cNvPr>
          <p:cNvGrpSpPr>
            <a:grpSpLocks/>
          </p:cNvGrpSpPr>
          <p:nvPr/>
        </p:nvGrpSpPr>
        <p:grpSpPr bwMode="auto">
          <a:xfrm>
            <a:off x="1355306" y="2557461"/>
            <a:ext cx="8224933" cy="739775"/>
            <a:chOff x="1728" y="1680"/>
            <a:chExt cx="4737" cy="653"/>
          </a:xfrm>
        </p:grpSpPr>
        <p:sp>
          <p:nvSpPr>
            <p:cNvPr id="9" name="AutoShape 62">
              <a:extLst>
                <a:ext uri="{FF2B5EF4-FFF2-40B4-BE49-F238E27FC236}">
                  <a16:creationId xmlns:a16="http://schemas.microsoft.com/office/drawing/2014/main" id="{8F56B3AB-2EF7-4AF3-8745-60CCC6022A8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96" y="1793"/>
              <a:ext cx="4192" cy="436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900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10" name="AutoShape 63">
              <a:extLst>
                <a:ext uri="{FF2B5EF4-FFF2-40B4-BE49-F238E27FC236}">
                  <a16:creationId xmlns:a16="http://schemas.microsoft.com/office/drawing/2014/main" id="{1C3A695A-2154-4795-B2DB-9CAFAA952C0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728" y="1680"/>
              <a:ext cx="662" cy="653"/>
            </a:xfrm>
            <a:prstGeom prst="diamond">
              <a:avLst/>
            </a:prstGeom>
            <a:solidFill>
              <a:schemeClr val="accent2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900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11" name="Text Box 64">
              <a:extLst>
                <a:ext uri="{FF2B5EF4-FFF2-40B4-BE49-F238E27FC236}">
                  <a16:creationId xmlns:a16="http://schemas.microsoft.com/office/drawing/2014/main" id="{CCC62ED2-6192-4911-90E9-1BCC19896468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416" y="1793"/>
              <a:ext cx="4049" cy="4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68415" tIns="34208" rIns="68415" bIns="34208">
              <a:spAutoFit/>
            </a:bodyPr>
            <a:lstStyle>
              <a:lvl1pPr defTabSz="684213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341313" defTabSz="684213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684213" defTabSz="684213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025525" defTabSz="684213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1368425" defTabSz="684213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1825625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282825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2740025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197225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lnSpc>
                  <a:spcPct val="150000"/>
                </a:lnSpc>
                <a:buSzPct val="90000"/>
              </a:pPr>
              <a:r>
                <a:rPr lang="en-US" sz="2200" b="1" dirty="0" err="1"/>
                <a:t>Yêu</a:t>
              </a:r>
              <a:r>
                <a:rPr lang="en-US" sz="2200" b="1" dirty="0"/>
                <a:t> </a:t>
              </a:r>
              <a:r>
                <a:rPr lang="en-US" sz="2200" b="1" dirty="0" err="1"/>
                <a:t>cầu</a:t>
              </a:r>
              <a:r>
                <a:rPr lang="en-US" sz="2200" b="1" dirty="0"/>
                <a:t> </a:t>
              </a:r>
              <a:r>
                <a:rPr lang="en-US" sz="2200" b="1" dirty="0" err="1"/>
                <a:t>về</a:t>
              </a:r>
              <a:r>
                <a:rPr lang="en-US" sz="2200" b="1" dirty="0"/>
                <a:t> </a:t>
              </a:r>
              <a:r>
                <a:rPr lang="en-US" sz="2200" b="1" dirty="0" err="1"/>
                <a:t>hệ</a:t>
              </a:r>
              <a:r>
                <a:rPr lang="en-US" sz="2200" b="1" dirty="0"/>
                <a:t> </a:t>
              </a:r>
              <a:r>
                <a:rPr lang="en-US" sz="2200" b="1" dirty="0" err="1"/>
                <a:t>thống</a:t>
              </a:r>
              <a:endParaRPr lang="en-US" sz="2200" b="1" dirty="0"/>
            </a:p>
          </p:txBody>
        </p:sp>
        <p:sp>
          <p:nvSpPr>
            <p:cNvPr id="12" name="Text Box 65">
              <a:extLst>
                <a:ext uri="{FF2B5EF4-FFF2-40B4-BE49-F238E27FC236}">
                  <a16:creationId xmlns:a16="http://schemas.microsoft.com/office/drawing/2014/main" id="{369FEC57-A214-4CD1-8F54-673114727D7B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919" y="1824"/>
              <a:ext cx="25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8415" tIns="34208" rIns="68415" bIns="34208">
              <a:spAutoFit/>
            </a:bodyPr>
            <a:lstStyle>
              <a:lvl1pPr defTabSz="684213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341313" defTabSz="684213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684213" defTabSz="684213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025525" defTabSz="684213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1368425" defTabSz="684213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1825625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282825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2740025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197225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13" name="Group 87">
            <a:extLst>
              <a:ext uri="{FF2B5EF4-FFF2-40B4-BE49-F238E27FC236}">
                <a16:creationId xmlns:a16="http://schemas.microsoft.com/office/drawing/2014/main" id="{926156EB-ABB4-43F6-91C6-C49D25DC9AAD}"/>
              </a:ext>
            </a:extLst>
          </p:cNvPr>
          <p:cNvGrpSpPr>
            <a:grpSpLocks/>
          </p:cNvGrpSpPr>
          <p:nvPr/>
        </p:nvGrpSpPr>
        <p:grpSpPr bwMode="auto">
          <a:xfrm>
            <a:off x="1389668" y="3515029"/>
            <a:ext cx="8028569" cy="739775"/>
            <a:chOff x="1728" y="2478"/>
            <a:chExt cx="3972" cy="653"/>
          </a:xfrm>
        </p:grpSpPr>
        <p:sp>
          <p:nvSpPr>
            <p:cNvPr id="14" name="AutoShape 67">
              <a:extLst>
                <a:ext uri="{FF2B5EF4-FFF2-40B4-BE49-F238E27FC236}">
                  <a16:creationId xmlns:a16="http://schemas.microsoft.com/office/drawing/2014/main" id="{AE680A68-711B-4868-A1FD-FBE0B349C8B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96" y="2591"/>
              <a:ext cx="3530" cy="43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900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15" name="AutoShape 68">
              <a:extLst>
                <a:ext uri="{FF2B5EF4-FFF2-40B4-BE49-F238E27FC236}">
                  <a16:creationId xmlns:a16="http://schemas.microsoft.com/office/drawing/2014/main" id="{E5735778-311C-47E2-B469-D46E15F81EE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728" y="2478"/>
              <a:ext cx="662" cy="653"/>
            </a:xfrm>
            <a:prstGeom prst="diamond">
              <a:avLst/>
            </a:prstGeom>
            <a:solidFill>
              <a:schemeClr val="accent1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900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16" name="Text Box 69">
              <a:extLst>
                <a:ext uri="{FF2B5EF4-FFF2-40B4-BE49-F238E27FC236}">
                  <a16:creationId xmlns:a16="http://schemas.microsoft.com/office/drawing/2014/main" id="{F646C6FD-7091-4070-AB28-983CCFC7D835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390" y="2644"/>
              <a:ext cx="3310" cy="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8415" tIns="34208" rIns="68415" bIns="34208">
              <a:spAutoFit/>
            </a:bodyPr>
            <a:lstStyle>
              <a:lvl1pPr defTabSz="684213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341313" defTabSz="684213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684213" defTabSz="684213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025525" defTabSz="684213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1368425" defTabSz="684213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1825625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282825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2740025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197225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200" b="1" dirty="0" err="1"/>
                <a:t>Yêu</a:t>
              </a:r>
              <a:r>
                <a:rPr lang="en-US" sz="2200" b="1" dirty="0"/>
                <a:t> </a:t>
              </a:r>
              <a:r>
                <a:rPr lang="en-US" sz="2200" b="1" dirty="0" err="1"/>
                <a:t>cầu</a:t>
              </a:r>
              <a:r>
                <a:rPr lang="en-US" sz="2200" b="1" dirty="0"/>
                <a:t> </a:t>
              </a:r>
              <a:r>
                <a:rPr lang="en-US" sz="2200" b="1" dirty="0" err="1"/>
                <a:t>về</a:t>
              </a:r>
              <a:r>
                <a:rPr lang="en-US" sz="2200" b="1" dirty="0"/>
                <a:t> </a:t>
              </a:r>
              <a:r>
                <a:rPr lang="en-US" sz="2200" b="1" dirty="0" err="1"/>
                <a:t>chất</a:t>
              </a:r>
              <a:r>
                <a:rPr lang="en-US" sz="2200" b="1" dirty="0"/>
                <a:t> </a:t>
              </a:r>
              <a:r>
                <a:rPr lang="en-US" sz="2200" b="1" dirty="0" err="1"/>
                <a:t>lượng</a:t>
              </a:r>
              <a:endParaRPr lang="en-US" sz="2200" b="1" dirty="0">
                <a:solidFill>
                  <a:srgbClr val="FFFFFF"/>
                </a:solidFill>
              </a:endParaRPr>
            </a:p>
          </p:txBody>
        </p:sp>
        <p:sp>
          <p:nvSpPr>
            <p:cNvPr id="17" name="Text Box 82">
              <a:extLst>
                <a:ext uri="{FF2B5EF4-FFF2-40B4-BE49-F238E27FC236}">
                  <a16:creationId xmlns:a16="http://schemas.microsoft.com/office/drawing/2014/main" id="{8360846A-A942-409E-8C7A-CC1C79562BF5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920" y="2620"/>
              <a:ext cx="25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8415" tIns="34208" rIns="68415" bIns="34208">
              <a:spAutoFit/>
            </a:bodyPr>
            <a:lstStyle>
              <a:lvl1pPr defTabSz="684213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341313" defTabSz="684213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684213" defTabSz="684213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025525" defTabSz="684213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1368425" defTabSz="684213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1825625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282825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2740025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197225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18" name="Group 87">
            <a:extLst>
              <a:ext uri="{FF2B5EF4-FFF2-40B4-BE49-F238E27FC236}">
                <a16:creationId xmlns:a16="http://schemas.microsoft.com/office/drawing/2014/main" id="{B423E95A-1A3C-4C9F-B3F5-D5AF1CFF6D3E}"/>
              </a:ext>
            </a:extLst>
          </p:cNvPr>
          <p:cNvGrpSpPr>
            <a:grpSpLocks/>
          </p:cNvGrpSpPr>
          <p:nvPr/>
        </p:nvGrpSpPr>
        <p:grpSpPr bwMode="auto">
          <a:xfrm>
            <a:off x="1355306" y="5824130"/>
            <a:ext cx="7878993" cy="739775"/>
            <a:chOff x="1728" y="2478"/>
            <a:chExt cx="3898" cy="653"/>
          </a:xfrm>
        </p:grpSpPr>
        <p:sp>
          <p:nvSpPr>
            <p:cNvPr id="19" name="AutoShape 67">
              <a:extLst>
                <a:ext uri="{FF2B5EF4-FFF2-40B4-BE49-F238E27FC236}">
                  <a16:creationId xmlns:a16="http://schemas.microsoft.com/office/drawing/2014/main" id="{85F47559-EB3B-4330-AFF3-BB0FBC8D55A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96" y="2591"/>
              <a:ext cx="3530" cy="436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900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20" name="AutoShape 68">
              <a:extLst>
                <a:ext uri="{FF2B5EF4-FFF2-40B4-BE49-F238E27FC236}">
                  <a16:creationId xmlns:a16="http://schemas.microsoft.com/office/drawing/2014/main" id="{ECDBF44A-0C41-454A-968A-EB4C4EF057E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728" y="2478"/>
              <a:ext cx="662" cy="653"/>
            </a:xfrm>
            <a:prstGeom prst="diamond">
              <a:avLst/>
            </a:prstGeom>
            <a:solidFill>
              <a:schemeClr val="accent6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900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21" name="Text Box 69">
              <a:extLst>
                <a:ext uri="{FF2B5EF4-FFF2-40B4-BE49-F238E27FC236}">
                  <a16:creationId xmlns:a16="http://schemas.microsoft.com/office/drawing/2014/main" id="{D8D4A412-CACC-4ABD-BD8A-8D06C661643B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407" y="2662"/>
              <a:ext cx="3174" cy="3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68415" tIns="34208" rIns="68415" bIns="34208">
              <a:spAutoFit/>
            </a:bodyPr>
            <a:lstStyle>
              <a:lvl1pPr defTabSz="684213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341313" defTabSz="684213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684213" defTabSz="684213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025525" defTabSz="684213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1368425" defTabSz="684213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1825625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282825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2740025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197225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200" b="1" dirty="0" err="1"/>
                <a:t>Sơ</a:t>
              </a:r>
              <a:r>
                <a:rPr lang="en-US" sz="2200" b="1" dirty="0"/>
                <a:t> </a:t>
              </a:r>
              <a:r>
                <a:rPr lang="en-US" sz="2200" b="1" dirty="0" err="1"/>
                <a:t>đồ</a:t>
              </a:r>
              <a:r>
                <a:rPr lang="en-US" sz="2200" b="1" dirty="0"/>
                <a:t> </a:t>
              </a:r>
              <a:r>
                <a:rPr lang="en-US" sz="2200" b="1" dirty="0" err="1"/>
                <a:t>cơ</a:t>
              </a:r>
              <a:r>
                <a:rPr lang="en-US" sz="2200" b="1" dirty="0"/>
                <a:t> </a:t>
              </a:r>
              <a:r>
                <a:rPr lang="en-US" sz="2200" b="1" dirty="0" err="1"/>
                <a:t>sở</a:t>
              </a:r>
              <a:r>
                <a:rPr lang="en-US" sz="2200" b="1" dirty="0"/>
                <a:t> </a:t>
              </a:r>
              <a:r>
                <a:rPr lang="en-US" sz="2200" b="1" dirty="0" err="1"/>
                <a:t>dữ</a:t>
              </a:r>
              <a:r>
                <a:rPr lang="en-US" sz="2200" b="1" dirty="0"/>
                <a:t> </a:t>
              </a:r>
              <a:r>
                <a:rPr lang="en-US" sz="2200" b="1" dirty="0" err="1"/>
                <a:t>liệu</a:t>
              </a:r>
              <a:endParaRPr lang="en-US" sz="2200" b="1" dirty="0">
                <a:solidFill>
                  <a:srgbClr val="FFFFFF"/>
                </a:solidFill>
              </a:endParaRPr>
            </a:p>
          </p:txBody>
        </p:sp>
        <p:sp>
          <p:nvSpPr>
            <p:cNvPr id="22" name="Text Box 82">
              <a:extLst>
                <a:ext uri="{FF2B5EF4-FFF2-40B4-BE49-F238E27FC236}">
                  <a16:creationId xmlns:a16="http://schemas.microsoft.com/office/drawing/2014/main" id="{D14D2B17-FB6E-43D0-91CB-9ED671F21FD4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972" y="2620"/>
              <a:ext cx="153" cy="3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8415" tIns="34208" rIns="68415" bIns="34208">
              <a:spAutoFit/>
            </a:bodyPr>
            <a:lstStyle>
              <a:lvl1pPr defTabSz="684213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341313" defTabSz="684213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684213" defTabSz="684213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025525" defTabSz="684213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1368425" defTabSz="684213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1825625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282825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2740025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197225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FFFFFF"/>
                  </a:solidFill>
                </a:rPr>
                <a:t>4</a:t>
              </a:r>
            </a:p>
          </p:txBody>
        </p:sp>
      </p:grpSp>
      <p:grpSp>
        <p:nvGrpSpPr>
          <p:cNvPr id="23" name="Group 87">
            <a:extLst>
              <a:ext uri="{FF2B5EF4-FFF2-40B4-BE49-F238E27FC236}">
                <a16:creationId xmlns:a16="http://schemas.microsoft.com/office/drawing/2014/main" id="{AE7EB46E-8021-4B55-8A9B-0608FFC36DCC}"/>
              </a:ext>
            </a:extLst>
          </p:cNvPr>
          <p:cNvGrpSpPr>
            <a:grpSpLocks/>
          </p:cNvGrpSpPr>
          <p:nvPr/>
        </p:nvGrpSpPr>
        <p:grpSpPr bwMode="auto">
          <a:xfrm>
            <a:off x="1355306" y="4685867"/>
            <a:ext cx="7878993" cy="739775"/>
            <a:chOff x="1728" y="2478"/>
            <a:chExt cx="3898" cy="653"/>
          </a:xfrm>
          <a:solidFill>
            <a:srgbClr val="FFC000"/>
          </a:solidFill>
        </p:grpSpPr>
        <p:sp>
          <p:nvSpPr>
            <p:cNvPr id="24" name="AutoShape 67">
              <a:extLst>
                <a:ext uri="{FF2B5EF4-FFF2-40B4-BE49-F238E27FC236}">
                  <a16:creationId xmlns:a16="http://schemas.microsoft.com/office/drawing/2014/main" id="{39470523-2B02-4B40-B111-5FB4FAF76B2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96" y="2591"/>
              <a:ext cx="3530" cy="436"/>
            </a:xfrm>
            <a:prstGeom prst="roundRect">
              <a:avLst>
                <a:gd name="adj" fmla="val 16667"/>
              </a:avLst>
            </a:prstGeom>
            <a:grpFill/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900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25" name="AutoShape 68">
              <a:extLst>
                <a:ext uri="{FF2B5EF4-FFF2-40B4-BE49-F238E27FC236}">
                  <a16:creationId xmlns:a16="http://schemas.microsoft.com/office/drawing/2014/main" id="{13BE9C36-ECEF-4DE7-9EC8-0E96624A3AB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728" y="2478"/>
              <a:ext cx="662" cy="653"/>
            </a:xfrm>
            <a:prstGeom prst="diamond">
              <a:avLst/>
            </a:prstGeom>
            <a:grpFill/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900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26" name="Text Box 69">
              <a:extLst>
                <a:ext uri="{FF2B5EF4-FFF2-40B4-BE49-F238E27FC236}">
                  <a16:creationId xmlns:a16="http://schemas.microsoft.com/office/drawing/2014/main" id="{B9AC0E81-E41E-4BC9-BEF5-6E3829DD1449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407" y="2628"/>
              <a:ext cx="3174" cy="36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68415" tIns="34208" rIns="68415" bIns="34208">
              <a:spAutoFit/>
            </a:bodyPr>
            <a:lstStyle>
              <a:lvl1pPr defTabSz="684213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341313" defTabSz="684213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684213" defTabSz="684213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025525" defTabSz="684213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1368425" defTabSz="684213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1825625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282825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2740025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197225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200" b="1" dirty="0" err="1"/>
                <a:t>Sơ</a:t>
              </a:r>
              <a:r>
                <a:rPr lang="en-US" sz="2200" b="1" dirty="0"/>
                <a:t> </a:t>
              </a:r>
              <a:r>
                <a:rPr lang="en-US" sz="2200" b="1" dirty="0" err="1"/>
                <a:t>lược</a:t>
              </a:r>
              <a:r>
                <a:rPr lang="en-US" sz="2200" b="1" dirty="0"/>
                <a:t> </a:t>
              </a:r>
              <a:r>
                <a:rPr lang="en-US" sz="2200" b="1" dirty="0" err="1"/>
                <a:t>về</a:t>
              </a:r>
              <a:r>
                <a:rPr lang="en-US" sz="2200" b="1" dirty="0"/>
                <a:t> </a:t>
              </a:r>
              <a:r>
                <a:rPr lang="en-US" sz="2200" b="1" dirty="0" err="1"/>
                <a:t>hệ</a:t>
              </a:r>
              <a:r>
                <a:rPr lang="en-US" sz="2200" b="1" dirty="0"/>
                <a:t> </a:t>
              </a:r>
              <a:r>
                <a:rPr lang="en-US" sz="2200" b="1" dirty="0" err="1"/>
                <a:t>thống</a:t>
              </a:r>
              <a:endParaRPr lang="en-US" sz="2200" b="1" dirty="0">
                <a:solidFill>
                  <a:srgbClr val="FFFFFF"/>
                </a:solidFill>
              </a:endParaRPr>
            </a:p>
          </p:txBody>
        </p:sp>
        <p:sp>
          <p:nvSpPr>
            <p:cNvPr id="27" name="Text Box 82">
              <a:extLst>
                <a:ext uri="{FF2B5EF4-FFF2-40B4-BE49-F238E27FC236}">
                  <a16:creationId xmlns:a16="http://schemas.microsoft.com/office/drawing/2014/main" id="{F163958D-BC7A-4621-92AC-C11AD10B1B98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971" y="2620"/>
              <a:ext cx="153" cy="38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8415" tIns="34208" rIns="68415" bIns="34208">
              <a:spAutoFit/>
            </a:bodyPr>
            <a:lstStyle>
              <a:lvl1pPr defTabSz="684213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341313" defTabSz="684213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684213" defTabSz="684213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025525" defTabSz="684213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1368425" defTabSz="684213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1825625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282825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2740025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197225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FFFFFF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530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8">
            <a:extLst>
              <a:ext uri="{FF2B5EF4-FFF2-40B4-BE49-F238E27FC236}">
                <a16:creationId xmlns:a16="http://schemas.microsoft.com/office/drawing/2014/main" id="{540F6AB8-18EA-4CCF-A073-8A97EA1E6475}"/>
              </a:ext>
            </a:extLst>
          </p:cNvPr>
          <p:cNvGrpSpPr>
            <a:grpSpLocks/>
          </p:cNvGrpSpPr>
          <p:nvPr/>
        </p:nvGrpSpPr>
        <p:grpSpPr bwMode="auto">
          <a:xfrm>
            <a:off x="542506" y="719424"/>
            <a:ext cx="8224933" cy="739775"/>
            <a:chOff x="1728" y="1680"/>
            <a:chExt cx="4737" cy="653"/>
          </a:xfrm>
        </p:grpSpPr>
        <p:sp>
          <p:nvSpPr>
            <p:cNvPr id="5" name="AutoShape 62">
              <a:extLst>
                <a:ext uri="{FF2B5EF4-FFF2-40B4-BE49-F238E27FC236}">
                  <a16:creationId xmlns:a16="http://schemas.microsoft.com/office/drawing/2014/main" id="{18708FA1-318B-4E7F-8EE5-5DE6124BD5F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96" y="1793"/>
              <a:ext cx="4192" cy="436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900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6" name="AutoShape 63">
              <a:extLst>
                <a:ext uri="{FF2B5EF4-FFF2-40B4-BE49-F238E27FC236}">
                  <a16:creationId xmlns:a16="http://schemas.microsoft.com/office/drawing/2014/main" id="{34A35A80-D8FC-4945-A63A-AE9D3DD543C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728" y="1680"/>
              <a:ext cx="662" cy="653"/>
            </a:xfrm>
            <a:prstGeom prst="diamond">
              <a:avLst/>
            </a:prstGeom>
            <a:solidFill>
              <a:schemeClr val="accent2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900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7" name="Text Box 64">
              <a:extLst>
                <a:ext uri="{FF2B5EF4-FFF2-40B4-BE49-F238E27FC236}">
                  <a16:creationId xmlns:a16="http://schemas.microsoft.com/office/drawing/2014/main" id="{9A9F4744-CA4F-40D3-89E6-B32AB5722500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416" y="1793"/>
              <a:ext cx="4049" cy="4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68415" tIns="34208" rIns="68415" bIns="34208">
              <a:spAutoFit/>
            </a:bodyPr>
            <a:lstStyle>
              <a:lvl1pPr defTabSz="684213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341313" defTabSz="684213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684213" defTabSz="684213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025525" defTabSz="684213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1368425" defTabSz="684213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1825625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282825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2740025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197225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lnSpc>
                  <a:spcPct val="150000"/>
                </a:lnSpc>
                <a:buSzPct val="90000"/>
              </a:pPr>
              <a:r>
                <a:rPr lang="en-US" sz="2200" b="1" dirty="0" err="1"/>
                <a:t>Yêu</a:t>
              </a:r>
              <a:r>
                <a:rPr lang="en-US" sz="2200" b="1" dirty="0"/>
                <a:t> </a:t>
              </a:r>
              <a:r>
                <a:rPr lang="en-US" sz="2200" b="1" dirty="0" err="1"/>
                <a:t>cầu</a:t>
              </a:r>
              <a:r>
                <a:rPr lang="en-US" sz="2200" b="1" dirty="0"/>
                <a:t> </a:t>
              </a:r>
              <a:r>
                <a:rPr lang="en-US" sz="2200" b="1" dirty="0" err="1"/>
                <a:t>về</a:t>
              </a:r>
              <a:r>
                <a:rPr lang="en-US" sz="2200" b="1" dirty="0"/>
                <a:t> </a:t>
              </a:r>
              <a:r>
                <a:rPr lang="en-US" sz="2200" b="1" dirty="0" err="1"/>
                <a:t>hệ</a:t>
              </a:r>
              <a:r>
                <a:rPr lang="en-US" sz="2200" b="1" dirty="0"/>
                <a:t> </a:t>
              </a:r>
              <a:r>
                <a:rPr lang="en-US" sz="2200" b="1" dirty="0" err="1"/>
                <a:t>thống</a:t>
              </a:r>
              <a:endParaRPr lang="en-US" sz="2200" b="1" dirty="0"/>
            </a:p>
          </p:txBody>
        </p:sp>
        <p:sp>
          <p:nvSpPr>
            <p:cNvPr id="8" name="Text Box 65">
              <a:extLst>
                <a:ext uri="{FF2B5EF4-FFF2-40B4-BE49-F238E27FC236}">
                  <a16:creationId xmlns:a16="http://schemas.microsoft.com/office/drawing/2014/main" id="{5D1D22FB-C743-4774-A102-37ABC2DE2F11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919" y="1824"/>
              <a:ext cx="25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8415" tIns="34208" rIns="68415" bIns="34208">
              <a:spAutoFit/>
            </a:bodyPr>
            <a:lstStyle>
              <a:lvl1pPr defTabSz="684213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341313" defTabSz="684213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684213" defTabSz="684213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025525" defTabSz="684213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1368425" defTabSz="684213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1825625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282825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2740025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197225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E9AE2BC-BB13-4C1B-B8E2-9CCF9FB69397}"/>
              </a:ext>
            </a:extLst>
          </p:cNvPr>
          <p:cNvSpPr txBox="1"/>
          <p:nvPr/>
        </p:nvSpPr>
        <p:spPr>
          <a:xfrm>
            <a:off x="874143" y="1726034"/>
            <a:ext cx="1098534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Xây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ổn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đáp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chương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nhật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nhanh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chóng</a:t>
            </a:r>
            <a:endParaRPr lang="en-US" sz="3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tình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họat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cửa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xuất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doanh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,…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kê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dàng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nhanh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chóng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766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7">
            <a:extLst>
              <a:ext uri="{FF2B5EF4-FFF2-40B4-BE49-F238E27FC236}">
                <a16:creationId xmlns:a16="http://schemas.microsoft.com/office/drawing/2014/main" id="{DFAB547A-D987-4B82-850B-EDF807D41CA9}"/>
              </a:ext>
            </a:extLst>
          </p:cNvPr>
          <p:cNvGrpSpPr>
            <a:grpSpLocks/>
          </p:cNvGrpSpPr>
          <p:nvPr/>
        </p:nvGrpSpPr>
        <p:grpSpPr bwMode="auto">
          <a:xfrm>
            <a:off x="574071" y="781884"/>
            <a:ext cx="8062931" cy="739775"/>
            <a:chOff x="1728" y="2478"/>
            <a:chExt cx="3989" cy="653"/>
          </a:xfrm>
        </p:grpSpPr>
        <p:sp>
          <p:nvSpPr>
            <p:cNvPr id="5" name="AutoShape 67">
              <a:extLst>
                <a:ext uri="{FF2B5EF4-FFF2-40B4-BE49-F238E27FC236}">
                  <a16:creationId xmlns:a16="http://schemas.microsoft.com/office/drawing/2014/main" id="{241804A7-C5CB-4E27-A71C-8C8B9560BC2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96" y="2591"/>
              <a:ext cx="3530" cy="43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900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6" name="AutoShape 68">
              <a:extLst>
                <a:ext uri="{FF2B5EF4-FFF2-40B4-BE49-F238E27FC236}">
                  <a16:creationId xmlns:a16="http://schemas.microsoft.com/office/drawing/2014/main" id="{F018DC5F-1AE7-4BF9-A102-76F861B3A1E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728" y="2478"/>
              <a:ext cx="662" cy="653"/>
            </a:xfrm>
            <a:prstGeom prst="diamond">
              <a:avLst/>
            </a:prstGeom>
            <a:solidFill>
              <a:schemeClr val="accent1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900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7" name="Text Box 69">
              <a:extLst>
                <a:ext uri="{FF2B5EF4-FFF2-40B4-BE49-F238E27FC236}">
                  <a16:creationId xmlns:a16="http://schemas.microsoft.com/office/drawing/2014/main" id="{DF05A2C8-20F8-48BD-9F8D-E15F11B110D8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407" y="2628"/>
              <a:ext cx="3310" cy="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8415" tIns="34208" rIns="68415" bIns="34208">
              <a:spAutoFit/>
            </a:bodyPr>
            <a:lstStyle>
              <a:lvl1pPr defTabSz="684213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341313" defTabSz="684213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684213" defTabSz="684213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025525" defTabSz="684213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1368425" defTabSz="684213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1825625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282825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2740025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197225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200" b="1" dirty="0" err="1"/>
                <a:t>Yêu</a:t>
              </a:r>
              <a:r>
                <a:rPr lang="en-US" sz="2200" b="1" dirty="0"/>
                <a:t> </a:t>
              </a:r>
              <a:r>
                <a:rPr lang="en-US" sz="2200" b="1" dirty="0" err="1"/>
                <a:t>cầu</a:t>
              </a:r>
              <a:r>
                <a:rPr lang="en-US" sz="2200" b="1" dirty="0"/>
                <a:t> </a:t>
              </a:r>
              <a:r>
                <a:rPr lang="en-US" sz="2200" b="1" dirty="0" err="1"/>
                <a:t>về</a:t>
              </a:r>
              <a:r>
                <a:rPr lang="en-US" sz="2200" b="1" dirty="0"/>
                <a:t> </a:t>
              </a:r>
              <a:r>
                <a:rPr lang="en-US" sz="2200" b="1" dirty="0" err="1"/>
                <a:t>chất</a:t>
              </a:r>
              <a:r>
                <a:rPr lang="en-US" sz="2200" b="1" dirty="0"/>
                <a:t> </a:t>
              </a:r>
              <a:r>
                <a:rPr lang="en-US" sz="2200" b="1" dirty="0" err="1"/>
                <a:t>lượng</a:t>
              </a:r>
              <a:endParaRPr lang="en-US" sz="2200" b="1" dirty="0">
                <a:solidFill>
                  <a:srgbClr val="FFFFFF"/>
                </a:solidFill>
              </a:endParaRPr>
            </a:p>
          </p:txBody>
        </p:sp>
        <p:sp>
          <p:nvSpPr>
            <p:cNvPr id="8" name="Text Box 82">
              <a:extLst>
                <a:ext uri="{FF2B5EF4-FFF2-40B4-BE49-F238E27FC236}">
                  <a16:creationId xmlns:a16="http://schemas.microsoft.com/office/drawing/2014/main" id="{64BDF96F-3366-4C83-B115-26CB47C02936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920" y="2620"/>
              <a:ext cx="25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8415" tIns="34208" rIns="68415" bIns="34208">
              <a:spAutoFit/>
            </a:bodyPr>
            <a:lstStyle>
              <a:lvl1pPr defTabSz="684213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341313" defTabSz="684213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684213" defTabSz="684213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025525" defTabSz="684213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1368425" defTabSz="684213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1825625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282825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2740025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197225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FFFF"/>
                  </a:solidFill>
                </a:rPr>
                <a:t>2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F36F375-09B3-41AF-AA8C-C6E1C83DA0BF}"/>
              </a:ext>
            </a:extLst>
          </p:cNvPr>
          <p:cNvSpPr txBox="1"/>
          <p:nvPr/>
        </p:nvSpPr>
        <p:spPr>
          <a:xfrm>
            <a:off x="574070" y="1817210"/>
            <a:ext cx="1153507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2100" marR="0" algn="just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- Giao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diện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 :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phải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thân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thiện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dễ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sử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dụng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đẹp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.</a:t>
            </a:r>
            <a:endParaRPr lang="en-US" sz="3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92100" marR="0" algn="just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-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Tốc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độ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xử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lý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 :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phải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nhanh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không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để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người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dùng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chờ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quá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lâu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.</a:t>
            </a:r>
            <a:endParaRPr lang="en-US" sz="3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92100" marR="0" algn="just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- Khi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thay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đổi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 1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chức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năng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thì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  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không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làm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ảnh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hưởng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đến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các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chức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năng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khác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.</a:t>
            </a:r>
            <a:endParaRPr lang="en-US" sz="3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92100" marR="0" algn="just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-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Có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khả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năng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sao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lưu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 &amp;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phục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hồi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 CSDL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khi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có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sự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cố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.</a:t>
            </a:r>
            <a:endParaRPr lang="en-US" sz="3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57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7">
            <a:extLst>
              <a:ext uri="{FF2B5EF4-FFF2-40B4-BE49-F238E27FC236}">
                <a16:creationId xmlns:a16="http://schemas.microsoft.com/office/drawing/2014/main" id="{98A412F3-F433-4B6A-B76F-8B5D7BB13C53}"/>
              </a:ext>
            </a:extLst>
          </p:cNvPr>
          <p:cNvGrpSpPr>
            <a:grpSpLocks/>
          </p:cNvGrpSpPr>
          <p:nvPr/>
        </p:nvGrpSpPr>
        <p:grpSpPr bwMode="auto">
          <a:xfrm>
            <a:off x="645091" y="966123"/>
            <a:ext cx="7878993" cy="739775"/>
            <a:chOff x="1728" y="2478"/>
            <a:chExt cx="3898" cy="653"/>
          </a:xfrm>
          <a:solidFill>
            <a:srgbClr val="FFC000"/>
          </a:solidFill>
        </p:grpSpPr>
        <p:sp>
          <p:nvSpPr>
            <p:cNvPr id="5" name="AutoShape 67">
              <a:extLst>
                <a:ext uri="{FF2B5EF4-FFF2-40B4-BE49-F238E27FC236}">
                  <a16:creationId xmlns:a16="http://schemas.microsoft.com/office/drawing/2014/main" id="{5F3345FF-A237-4FFC-ADA4-CD29D937677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96" y="2591"/>
              <a:ext cx="3530" cy="436"/>
            </a:xfrm>
            <a:prstGeom prst="roundRect">
              <a:avLst>
                <a:gd name="adj" fmla="val 16667"/>
              </a:avLst>
            </a:prstGeom>
            <a:grpFill/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900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6" name="AutoShape 68">
              <a:extLst>
                <a:ext uri="{FF2B5EF4-FFF2-40B4-BE49-F238E27FC236}">
                  <a16:creationId xmlns:a16="http://schemas.microsoft.com/office/drawing/2014/main" id="{2CD8D08B-7E01-4369-9978-1C853294485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728" y="2478"/>
              <a:ext cx="662" cy="653"/>
            </a:xfrm>
            <a:prstGeom prst="diamond">
              <a:avLst/>
            </a:prstGeom>
            <a:grpFill/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900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7" name="Text Box 69">
              <a:extLst>
                <a:ext uri="{FF2B5EF4-FFF2-40B4-BE49-F238E27FC236}">
                  <a16:creationId xmlns:a16="http://schemas.microsoft.com/office/drawing/2014/main" id="{8BA5B9E0-EE6E-4641-AFD8-9DDFC9B8100B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407" y="2628"/>
              <a:ext cx="3174" cy="36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68415" tIns="34208" rIns="68415" bIns="34208">
              <a:spAutoFit/>
            </a:bodyPr>
            <a:lstStyle>
              <a:lvl1pPr defTabSz="684213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341313" defTabSz="684213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684213" defTabSz="684213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025525" defTabSz="684213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1368425" defTabSz="684213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1825625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282825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2740025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197225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200" b="1" dirty="0" err="1"/>
                <a:t>Sơ</a:t>
              </a:r>
              <a:r>
                <a:rPr lang="en-US" sz="2200" b="1" dirty="0"/>
                <a:t> </a:t>
              </a:r>
              <a:r>
                <a:rPr lang="en-US" sz="2200" b="1" dirty="0" err="1"/>
                <a:t>lược</a:t>
              </a:r>
              <a:r>
                <a:rPr lang="en-US" sz="2200" b="1" dirty="0"/>
                <a:t> </a:t>
              </a:r>
              <a:r>
                <a:rPr lang="en-US" sz="2200" b="1" dirty="0" err="1"/>
                <a:t>về</a:t>
              </a:r>
              <a:r>
                <a:rPr lang="en-US" sz="2200" b="1" dirty="0"/>
                <a:t> </a:t>
              </a:r>
              <a:r>
                <a:rPr lang="en-US" sz="2200" b="1" dirty="0" err="1"/>
                <a:t>hệ</a:t>
              </a:r>
              <a:r>
                <a:rPr lang="en-US" sz="2200" b="1" dirty="0"/>
                <a:t> </a:t>
              </a:r>
              <a:r>
                <a:rPr lang="en-US" sz="2200" b="1" dirty="0" err="1"/>
                <a:t>thống</a:t>
              </a:r>
              <a:endParaRPr lang="en-US" sz="2200" b="1" dirty="0">
                <a:solidFill>
                  <a:srgbClr val="FFFFFF"/>
                </a:solidFill>
              </a:endParaRPr>
            </a:p>
          </p:txBody>
        </p:sp>
        <p:sp>
          <p:nvSpPr>
            <p:cNvPr id="8" name="Text Box 82">
              <a:extLst>
                <a:ext uri="{FF2B5EF4-FFF2-40B4-BE49-F238E27FC236}">
                  <a16:creationId xmlns:a16="http://schemas.microsoft.com/office/drawing/2014/main" id="{4510A8C0-7ACA-42C9-B1C9-5B7F4EE88C56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971" y="2620"/>
              <a:ext cx="153" cy="38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8415" tIns="34208" rIns="68415" bIns="34208">
              <a:spAutoFit/>
            </a:bodyPr>
            <a:lstStyle>
              <a:lvl1pPr defTabSz="684213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341313" defTabSz="684213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684213" defTabSz="684213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025525" defTabSz="684213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1368425" defTabSz="684213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1825625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282825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2740025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197225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FFFFFF"/>
                  </a:solidFill>
                </a:rPr>
                <a:t>3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643088E-C27C-411B-B665-A6E598FA2470}"/>
              </a:ext>
            </a:extLst>
          </p:cNvPr>
          <p:cNvSpPr txBox="1"/>
          <p:nvPr/>
        </p:nvSpPr>
        <p:spPr>
          <a:xfrm>
            <a:off x="1198727" y="2010727"/>
            <a:ext cx="10537551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marR="0" algn="just">
              <a:spcBef>
                <a:spcPts val="0"/>
              </a:spcBef>
              <a:spcAft>
                <a:spcPts val="0"/>
              </a:spcAft>
            </a:pP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Hệ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thống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gồm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có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sản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phẩm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sách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nhiều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thể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loại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được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đưa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vào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bảng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sách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để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dễ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dàng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quản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lý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mic Sans MS" panose="030F0702030302020204" pitchFamily="66" charset="0"/>
                <a:cs typeface="Times New Roman" panose="02020603050405020304" pitchFamily="18" charset="0"/>
              </a:rPr>
              <a:t>.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Thông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 tin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sản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phẩm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sẽ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được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cập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nhật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thường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xuyên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về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trạng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thái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như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: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số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lượng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tồn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sản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phẩm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có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giá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bán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cao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nhất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sản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phẩm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bán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chạy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nhất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,..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Thông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 tin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khách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hàng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nhân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viên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sẽ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được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đưa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vào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bảng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khách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hàng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nhân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viên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để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hệ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thống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quản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lý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dễ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dàng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.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Ngoài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 ra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khi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mua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hàng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còn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có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hóa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đơn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 chi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tiết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hóa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đơn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để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tiện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lợi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cho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việc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thống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kê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sách</a:t>
            </a:r>
            <a:r>
              <a:rPr lang="en-US" sz="3200">
                <a:solidFill>
                  <a:srgbClr val="000000"/>
                </a:solidFill>
                <a:latin typeface="Times New Roman" panose="02020603050405020304" pitchFamily="18" charset="0"/>
                <a:ea typeface="Consolas" panose="020B0609020204030204" pitchFamily="49" charset="0"/>
                <a:cs typeface="Times New Roman" panose="02020603050405020304" pitchFamily="18" charset="0"/>
              </a:rPr>
              <a:t>.</a:t>
            </a:r>
            <a:endParaRPr lang="en-US" sz="3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70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7">
            <a:extLst>
              <a:ext uri="{FF2B5EF4-FFF2-40B4-BE49-F238E27FC236}">
                <a16:creationId xmlns:a16="http://schemas.microsoft.com/office/drawing/2014/main" id="{2E78D9E6-DF68-4E07-A02C-0A06CC314F41}"/>
              </a:ext>
            </a:extLst>
          </p:cNvPr>
          <p:cNvGrpSpPr>
            <a:grpSpLocks/>
          </p:cNvGrpSpPr>
          <p:nvPr/>
        </p:nvGrpSpPr>
        <p:grpSpPr bwMode="auto">
          <a:xfrm>
            <a:off x="2238412" y="2769852"/>
            <a:ext cx="7878993" cy="739775"/>
            <a:chOff x="1728" y="2478"/>
            <a:chExt cx="3898" cy="653"/>
          </a:xfrm>
        </p:grpSpPr>
        <p:sp>
          <p:nvSpPr>
            <p:cNvPr id="5" name="AutoShape 67">
              <a:extLst>
                <a:ext uri="{FF2B5EF4-FFF2-40B4-BE49-F238E27FC236}">
                  <a16:creationId xmlns:a16="http://schemas.microsoft.com/office/drawing/2014/main" id="{C6B06773-5F82-4395-884E-6B11FFAEE70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96" y="2591"/>
              <a:ext cx="3530" cy="436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900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6" name="AutoShape 68">
              <a:extLst>
                <a:ext uri="{FF2B5EF4-FFF2-40B4-BE49-F238E27FC236}">
                  <a16:creationId xmlns:a16="http://schemas.microsoft.com/office/drawing/2014/main" id="{5C67963F-EEB1-41F7-86A6-9CC599AEF22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728" y="2478"/>
              <a:ext cx="662" cy="653"/>
            </a:xfrm>
            <a:prstGeom prst="diamond">
              <a:avLst/>
            </a:prstGeom>
            <a:solidFill>
              <a:schemeClr val="accent6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900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7" name="Text Box 69">
              <a:extLst>
                <a:ext uri="{FF2B5EF4-FFF2-40B4-BE49-F238E27FC236}">
                  <a16:creationId xmlns:a16="http://schemas.microsoft.com/office/drawing/2014/main" id="{46270ED2-009D-414C-826C-1FCE4AA5AA30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407" y="2662"/>
              <a:ext cx="3174" cy="3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68415" tIns="34208" rIns="68415" bIns="34208">
              <a:spAutoFit/>
            </a:bodyPr>
            <a:lstStyle>
              <a:lvl1pPr defTabSz="684213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341313" defTabSz="684213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684213" defTabSz="684213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025525" defTabSz="684213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1368425" defTabSz="684213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1825625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282825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2740025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197225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200" b="1" dirty="0" err="1"/>
                <a:t>Sơ</a:t>
              </a:r>
              <a:r>
                <a:rPr lang="en-US" sz="2200" b="1" dirty="0"/>
                <a:t> </a:t>
              </a:r>
              <a:r>
                <a:rPr lang="en-US" sz="2200" b="1" dirty="0" err="1"/>
                <a:t>đồ</a:t>
              </a:r>
              <a:r>
                <a:rPr lang="en-US" sz="2200" b="1" dirty="0"/>
                <a:t> </a:t>
              </a:r>
              <a:r>
                <a:rPr lang="en-US" sz="2200" b="1" dirty="0" err="1"/>
                <a:t>cơ</a:t>
              </a:r>
              <a:r>
                <a:rPr lang="en-US" sz="2200" b="1" dirty="0"/>
                <a:t> </a:t>
              </a:r>
              <a:r>
                <a:rPr lang="en-US" sz="2200" b="1" dirty="0" err="1"/>
                <a:t>sở</a:t>
              </a:r>
              <a:r>
                <a:rPr lang="en-US" sz="2200" b="1" dirty="0"/>
                <a:t> </a:t>
              </a:r>
              <a:r>
                <a:rPr lang="en-US" sz="2200" b="1" dirty="0" err="1"/>
                <a:t>dữ</a:t>
              </a:r>
              <a:r>
                <a:rPr lang="en-US" sz="2200" b="1" dirty="0"/>
                <a:t> </a:t>
              </a:r>
              <a:r>
                <a:rPr lang="en-US" sz="2200" b="1" dirty="0" err="1"/>
                <a:t>liệu</a:t>
              </a:r>
              <a:endParaRPr lang="en-US" sz="2200" b="1" dirty="0">
                <a:solidFill>
                  <a:srgbClr val="FFFFFF"/>
                </a:solidFill>
              </a:endParaRPr>
            </a:p>
          </p:txBody>
        </p:sp>
        <p:sp>
          <p:nvSpPr>
            <p:cNvPr id="8" name="Text Box 82">
              <a:extLst>
                <a:ext uri="{FF2B5EF4-FFF2-40B4-BE49-F238E27FC236}">
                  <a16:creationId xmlns:a16="http://schemas.microsoft.com/office/drawing/2014/main" id="{14A23721-7555-426D-9CFB-E45340A18D30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972" y="2620"/>
              <a:ext cx="153" cy="3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8415" tIns="34208" rIns="68415" bIns="34208">
              <a:spAutoFit/>
            </a:bodyPr>
            <a:lstStyle>
              <a:lvl1pPr defTabSz="684213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341313" defTabSz="684213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684213" defTabSz="684213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025525" defTabSz="684213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1368425" defTabSz="684213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1825625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282825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2740025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197225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FFFFFF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898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B0849BBC-164E-4555-B21B-B62E45298333}"/>
              </a:ext>
            </a:extLst>
          </p:cNvPr>
          <p:cNvSpPr/>
          <p:nvPr/>
        </p:nvSpPr>
        <p:spPr>
          <a:xfrm>
            <a:off x="763623" y="1302998"/>
            <a:ext cx="1137448" cy="438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MANXB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24B5559-FE97-4422-AAF9-942B4F5339C0}"/>
              </a:ext>
            </a:extLst>
          </p:cNvPr>
          <p:cNvSpPr/>
          <p:nvPr/>
        </p:nvSpPr>
        <p:spPr>
          <a:xfrm>
            <a:off x="763623" y="3007393"/>
            <a:ext cx="1137448" cy="4216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DTNXB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CA81B1-5F05-4578-BFA8-4ABDB0C79ABB}"/>
              </a:ext>
            </a:extLst>
          </p:cNvPr>
          <p:cNvSpPr/>
          <p:nvPr/>
        </p:nvSpPr>
        <p:spPr>
          <a:xfrm>
            <a:off x="1958109" y="2143035"/>
            <a:ext cx="863601" cy="45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NHÀ XUẤT BẢN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61F3AC-04A0-4CFF-AA3D-06F629ABB221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1332347" y="1741722"/>
            <a:ext cx="680677" cy="432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AFB2FFF-8556-4479-B357-1C7B1E5E3444}"/>
              </a:ext>
            </a:extLst>
          </p:cNvPr>
          <p:cNvCxnSpPr>
            <a:cxnSpLocks/>
            <a:stCxn id="63" idx="4"/>
          </p:cNvCxnSpPr>
          <p:nvPr/>
        </p:nvCxnSpPr>
        <p:spPr>
          <a:xfrm flipH="1">
            <a:off x="2821711" y="1741722"/>
            <a:ext cx="686122" cy="3861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D2EE118-67EA-46E0-A288-EB49016933D4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1332347" y="2595417"/>
            <a:ext cx="625762" cy="4119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90EB9C4-6065-46F8-94D4-79FFAF3D544F}"/>
              </a:ext>
            </a:extLst>
          </p:cNvPr>
          <p:cNvCxnSpPr>
            <a:cxnSpLocks/>
            <a:stCxn id="64" idx="0"/>
          </p:cNvCxnSpPr>
          <p:nvPr/>
        </p:nvCxnSpPr>
        <p:spPr>
          <a:xfrm flipH="1" flipV="1">
            <a:off x="2821710" y="2604093"/>
            <a:ext cx="682801" cy="3861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C15F8925-1EA5-461B-A629-BF1CFE2C9428}"/>
              </a:ext>
            </a:extLst>
          </p:cNvPr>
          <p:cNvSpPr/>
          <p:nvPr/>
        </p:nvSpPr>
        <p:spPr>
          <a:xfrm>
            <a:off x="2939109" y="1302998"/>
            <a:ext cx="1137448" cy="438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TENNXB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74BC459-232F-401E-8F40-509A3FAB1504}"/>
              </a:ext>
            </a:extLst>
          </p:cNvPr>
          <p:cNvSpPr/>
          <p:nvPr/>
        </p:nvSpPr>
        <p:spPr>
          <a:xfrm>
            <a:off x="2935787" y="2990276"/>
            <a:ext cx="1137448" cy="438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DCNXB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D520BCD-8576-4335-A474-539DB036CF5E}"/>
              </a:ext>
            </a:extLst>
          </p:cNvPr>
          <p:cNvSpPr/>
          <p:nvPr/>
        </p:nvSpPr>
        <p:spPr>
          <a:xfrm>
            <a:off x="6964218" y="1373866"/>
            <a:ext cx="1257279" cy="438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MALOAISH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2143B80-2753-4F54-9839-5530C5CDC0ED}"/>
              </a:ext>
            </a:extLst>
          </p:cNvPr>
          <p:cNvSpPr/>
          <p:nvPr/>
        </p:nvSpPr>
        <p:spPr>
          <a:xfrm>
            <a:off x="8278535" y="2143035"/>
            <a:ext cx="863601" cy="45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LOẠI SÁCH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7CF84DC-8642-44C4-ABCA-A3738E3C2980}"/>
              </a:ext>
            </a:extLst>
          </p:cNvPr>
          <p:cNvCxnSpPr>
            <a:cxnSpLocks/>
            <a:stCxn id="76" idx="4"/>
          </p:cNvCxnSpPr>
          <p:nvPr/>
        </p:nvCxnSpPr>
        <p:spPr>
          <a:xfrm>
            <a:off x="7592858" y="1812590"/>
            <a:ext cx="756648" cy="352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EB4F33B-D2A8-4400-972F-4D6FB6EE1EBE}"/>
              </a:ext>
            </a:extLst>
          </p:cNvPr>
          <p:cNvCxnSpPr>
            <a:cxnSpLocks/>
            <a:stCxn id="83" idx="4"/>
          </p:cNvCxnSpPr>
          <p:nvPr/>
        </p:nvCxnSpPr>
        <p:spPr>
          <a:xfrm flipH="1">
            <a:off x="9142137" y="1812590"/>
            <a:ext cx="778406" cy="330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DB076473-98C7-4E26-8A46-F17AB811A41E}"/>
              </a:ext>
            </a:extLst>
          </p:cNvPr>
          <p:cNvSpPr/>
          <p:nvPr/>
        </p:nvSpPr>
        <p:spPr>
          <a:xfrm>
            <a:off x="9256213" y="1373866"/>
            <a:ext cx="1328660" cy="438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TENLOAISH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CC2CA59-A1DE-49EF-B0F8-E4004663B927}"/>
              </a:ext>
            </a:extLst>
          </p:cNvPr>
          <p:cNvSpPr/>
          <p:nvPr/>
        </p:nvSpPr>
        <p:spPr>
          <a:xfrm>
            <a:off x="138774" y="4028144"/>
            <a:ext cx="1137448" cy="438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MANXB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DA9DF0AE-59B3-47DD-B1DF-7E0E9C7E2672}"/>
              </a:ext>
            </a:extLst>
          </p:cNvPr>
          <p:cNvSpPr/>
          <p:nvPr/>
        </p:nvSpPr>
        <p:spPr>
          <a:xfrm>
            <a:off x="137861" y="5723863"/>
            <a:ext cx="1251522" cy="4216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MALOAISH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EFBC95D-0593-4026-8616-36E83249D764}"/>
              </a:ext>
            </a:extLst>
          </p:cNvPr>
          <p:cNvSpPr/>
          <p:nvPr/>
        </p:nvSpPr>
        <p:spPr>
          <a:xfrm>
            <a:off x="1963256" y="4859505"/>
            <a:ext cx="863601" cy="45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SÁCH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FE970D4-CF37-4061-844E-8459396EA4D8}"/>
              </a:ext>
            </a:extLst>
          </p:cNvPr>
          <p:cNvCxnSpPr>
            <a:cxnSpLocks/>
            <a:stCxn id="98" idx="4"/>
          </p:cNvCxnSpPr>
          <p:nvPr/>
        </p:nvCxnSpPr>
        <p:spPr>
          <a:xfrm>
            <a:off x="707498" y="4466868"/>
            <a:ext cx="1250611" cy="392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B5CDD3DC-433F-4807-871E-85AFBB48D0C6}"/>
              </a:ext>
            </a:extLst>
          </p:cNvPr>
          <p:cNvCxnSpPr>
            <a:cxnSpLocks/>
            <a:stCxn id="105" idx="4"/>
          </p:cNvCxnSpPr>
          <p:nvPr/>
        </p:nvCxnSpPr>
        <p:spPr>
          <a:xfrm flipH="1">
            <a:off x="2821710" y="4495656"/>
            <a:ext cx="1317031" cy="363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1289386-9E86-4484-9947-D9B9010F6B63}"/>
              </a:ext>
            </a:extLst>
          </p:cNvPr>
          <p:cNvCxnSpPr>
            <a:cxnSpLocks/>
            <a:stCxn id="99" idx="0"/>
          </p:cNvCxnSpPr>
          <p:nvPr/>
        </p:nvCxnSpPr>
        <p:spPr>
          <a:xfrm flipV="1">
            <a:off x="763622" y="5293815"/>
            <a:ext cx="1194487" cy="430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EB86920-A023-4C84-B940-D3FB1F828DF6}"/>
              </a:ext>
            </a:extLst>
          </p:cNvPr>
          <p:cNvCxnSpPr>
            <a:cxnSpLocks/>
            <a:stCxn id="106" idx="0"/>
          </p:cNvCxnSpPr>
          <p:nvPr/>
        </p:nvCxnSpPr>
        <p:spPr>
          <a:xfrm flipH="1" flipV="1">
            <a:off x="2821710" y="5311887"/>
            <a:ext cx="1317031" cy="394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F7F04913-A04A-4669-8F04-1F0C9FF70D38}"/>
              </a:ext>
            </a:extLst>
          </p:cNvPr>
          <p:cNvSpPr/>
          <p:nvPr/>
        </p:nvSpPr>
        <p:spPr>
          <a:xfrm>
            <a:off x="3570017" y="4056932"/>
            <a:ext cx="1137448" cy="438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TENSH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842860C1-5B0F-45C1-98E7-09B6A90B58A4}"/>
              </a:ext>
            </a:extLst>
          </p:cNvPr>
          <p:cNvSpPr/>
          <p:nvPr/>
        </p:nvSpPr>
        <p:spPr>
          <a:xfrm>
            <a:off x="3570017" y="5706746"/>
            <a:ext cx="1137448" cy="438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GIATIEN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6DAF195-9ED7-4D24-A48C-BBE09C9D84EB}"/>
              </a:ext>
            </a:extLst>
          </p:cNvPr>
          <p:cNvCxnSpPr>
            <a:cxnSpLocks/>
          </p:cNvCxnSpPr>
          <p:nvPr/>
        </p:nvCxnSpPr>
        <p:spPr>
          <a:xfrm>
            <a:off x="1154545" y="5066012"/>
            <a:ext cx="798417" cy="10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579535ED-B05A-49C0-998B-C2503EE0E19D}"/>
              </a:ext>
            </a:extLst>
          </p:cNvPr>
          <p:cNvSpPr/>
          <p:nvPr/>
        </p:nvSpPr>
        <p:spPr>
          <a:xfrm>
            <a:off x="17097" y="4846650"/>
            <a:ext cx="1137448" cy="438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NAMXB</a:t>
            </a: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27F19080-CCDF-4F77-84BC-3199FBC5F010}"/>
              </a:ext>
            </a:extLst>
          </p:cNvPr>
          <p:cNvCxnSpPr>
            <a:cxnSpLocks/>
            <a:stCxn id="120" idx="2"/>
            <a:endCxn id="100" idx="3"/>
          </p:cNvCxnSpPr>
          <p:nvPr/>
        </p:nvCxnSpPr>
        <p:spPr>
          <a:xfrm flipH="1" flipV="1">
            <a:off x="2826857" y="5085696"/>
            <a:ext cx="743160" cy="6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05D303EC-15FF-4A90-A791-BF650968CFED}"/>
              </a:ext>
            </a:extLst>
          </p:cNvPr>
          <p:cNvSpPr/>
          <p:nvPr/>
        </p:nvSpPr>
        <p:spPr>
          <a:xfrm>
            <a:off x="3570017" y="4873163"/>
            <a:ext cx="1137448" cy="438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TENTG</a:t>
            </a: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AD20385-5433-4DA7-96C3-885522086B87}"/>
              </a:ext>
            </a:extLst>
          </p:cNvPr>
          <p:cNvCxnSpPr>
            <a:cxnSpLocks/>
            <a:stCxn id="126" idx="0"/>
            <a:endCxn id="100" idx="2"/>
          </p:cNvCxnSpPr>
          <p:nvPr/>
        </p:nvCxnSpPr>
        <p:spPr>
          <a:xfrm flipH="1" flipV="1">
            <a:off x="2395057" y="5311887"/>
            <a:ext cx="16181" cy="420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>
            <a:extLst>
              <a:ext uri="{FF2B5EF4-FFF2-40B4-BE49-F238E27FC236}">
                <a16:creationId xmlns:a16="http://schemas.microsoft.com/office/drawing/2014/main" id="{F99AE2DF-B57B-4B86-B6A7-E4CA268D2024}"/>
              </a:ext>
            </a:extLst>
          </p:cNvPr>
          <p:cNvSpPr/>
          <p:nvPr/>
        </p:nvSpPr>
        <p:spPr>
          <a:xfrm>
            <a:off x="1821185" y="5732645"/>
            <a:ext cx="1180106" cy="438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SOLUONG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BE55DAC0-462E-4DA9-A0DF-1F8CDD80FB91}"/>
              </a:ext>
            </a:extLst>
          </p:cNvPr>
          <p:cNvCxnSpPr>
            <a:cxnSpLocks/>
            <a:stCxn id="132" idx="4"/>
            <a:endCxn id="100" idx="0"/>
          </p:cNvCxnSpPr>
          <p:nvPr/>
        </p:nvCxnSpPr>
        <p:spPr>
          <a:xfrm flipH="1">
            <a:off x="2395057" y="4469324"/>
            <a:ext cx="1507" cy="390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Oval 131">
            <a:extLst>
              <a:ext uri="{FF2B5EF4-FFF2-40B4-BE49-F238E27FC236}">
                <a16:creationId xmlns:a16="http://schemas.microsoft.com/office/drawing/2014/main" id="{7CDD97B9-0081-4AAF-862D-EFAF2C954F9B}"/>
              </a:ext>
            </a:extLst>
          </p:cNvPr>
          <p:cNvSpPr/>
          <p:nvPr/>
        </p:nvSpPr>
        <p:spPr>
          <a:xfrm>
            <a:off x="1827840" y="4030600"/>
            <a:ext cx="1137448" cy="438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MASH</a:t>
            </a: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14DA46A-2F0B-421F-98F4-E06ED62B9B27}"/>
              </a:ext>
            </a:extLst>
          </p:cNvPr>
          <p:cNvSpPr/>
          <p:nvPr/>
        </p:nvSpPr>
        <p:spPr>
          <a:xfrm>
            <a:off x="6509416" y="5721407"/>
            <a:ext cx="1251522" cy="4216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NGAYSINH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C1E4754-FD15-49A6-BCC0-F4421CE6D3DB}"/>
              </a:ext>
            </a:extLst>
          </p:cNvPr>
          <p:cNvSpPr/>
          <p:nvPr/>
        </p:nvSpPr>
        <p:spPr>
          <a:xfrm>
            <a:off x="8334811" y="4857049"/>
            <a:ext cx="863601" cy="45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KHÁCH HÀNG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A2BE65A6-25F2-4D73-B290-CA9E79E099B9}"/>
              </a:ext>
            </a:extLst>
          </p:cNvPr>
          <p:cNvCxnSpPr>
            <a:cxnSpLocks/>
            <a:stCxn id="141" idx="0"/>
          </p:cNvCxnSpPr>
          <p:nvPr/>
        </p:nvCxnSpPr>
        <p:spPr>
          <a:xfrm flipV="1">
            <a:off x="7135177" y="5291359"/>
            <a:ext cx="1194487" cy="430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1825C6C0-B967-489B-8767-0850B9651AAF}"/>
              </a:ext>
            </a:extLst>
          </p:cNvPr>
          <p:cNvCxnSpPr>
            <a:cxnSpLocks/>
            <a:stCxn id="145" idx="0"/>
          </p:cNvCxnSpPr>
          <p:nvPr/>
        </p:nvCxnSpPr>
        <p:spPr>
          <a:xfrm flipH="1" flipV="1">
            <a:off x="9193265" y="5309431"/>
            <a:ext cx="1317031" cy="394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0406A39E-79AD-4FF9-AFEC-A2E72401BFF7}"/>
              </a:ext>
            </a:extLst>
          </p:cNvPr>
          <p:cNvSpPr/>
          <p:nvPr/>
        </p:nvSpPr>
        <p:spPr>
          <a:xfrm>
            <a:off x="9941572" y="5704290"/>
            <a:ext cx="1137448" cy="438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DIACHI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F6E4E463-9109-43BB-8FF1-7E2EF6A16BB5}"/>
              </a:ext>
            </a:extLst>
          </p:cNvPr>
          <p:cNvCxnSpPr>
            <a:cxnSpLocks/>
          </p:cNvCxnSpPr>
          <p:nvPr/>
        </p:nvCxnSpPr>
        <p:spPr>
          <a:xfrm>
            <a:off x="7526100" y="5063556"/>
            <a:ext cx="798417" cy="10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Oval 146">
            <a:extLst>
              <a:ext uri="{FF2B5EF4-FFF2-40B4-BE49-F238E27FC236}">
                <a16:creationId xmlns:a16="http://schemas.microsoft.com/office/drawing/2014/main" id="{79A6FCF3-C9BE-416C-8E75-51A9676EA087}"/>
              </a:ext>
            </a:extLst>
          </p:cNvPr>
          <p:cNvSpPr/>
          <p:nvPr/>
        </p:nvSpPr>
        <p:spPr>
          <a:xfrm>
            <a:off x="6388652" y="4844194"/>
            <a:ext cx="1137448" cy="438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HOTEN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36EE2BA3-5EAC-46A9-BC3B-E079EA26A468}"/>
              </a:ext>
            </a:extLst>
          </p:cNvPr>
          <p:cNvCxnSpPr>
            <a:cxnSpLocks/>
            <a:stCxn id="149" idx="2"/>
            <a:endCxn id="142" idx="3"/>
          </p:cNvCxnSpPr>
          <p:nvPr/>
        </p:nvCxnSpPr>
        <p:spPr>
          <a:xfrm flipH="1" flipV="1">
            <a:off x="9198412" y="5083240"/>
            <a:ext cx="743160" cy="6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583F6FBA-0B2F-430C-A202-4D8D22C3CC64}"/>
              </a:ext>
            </a:extLst>
          </p:cNvPr>
          <p:cNvSpPr/>
          <p:nvPr/>
        </p:nvSpPr>
        <p:spPr>
          <a:xfrm>
            <a:off x="9941572" y="4870707"/>
            <a:ext cx="1137448" cy="438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DTKH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F495E78C-A67D-4AFF-AEA9-6CCD04785902}"/>
              </a:ext>
            </a:extLst>
          </p:cNvPr>
          <p:cNvCxnSpPr>
            <a:cxnSpLocks/>
            <a:stCxn id="151" idx="0"/>
            <a:endCxn id="142" idx="2"/>
          </p:cNvCxnSpPr>
          <p:nvPr/>
        </p:nvCxnSpPr>
        <p:spPr>
          <a:xfrm flipH="1" flipV="1">
            <a:off x="8766612" y="5309431"/>
            <a:ext cx="16181" cy="420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4B60E2C9-6105-4935-A125-29EA1244F6BC}"/>
              </a:ext>
            </a:extLst>
          </p:cNvPr>
          <p:cNvSpPr/>
          <p:nvPr/>
        </p:nvSpPr>
        <p:spPr>
          <a:xfrm>
            <a:off x="8192740" y="5730189"/>
            <a:ext cx="1180106" cy="438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GIOI TINH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CD81C1F6-4E9B-4364-9B27-0609B0045B44}"/>
              </a:ext>
            </a:extLst>
          </p:cNvPr>
          <p:cNvCxnSpPr>
            <a:cxnSpLocks/>
            <a:stCxn id="153" idx="4"/>
            <a:endCxn id="142" idx="0"/>
          </p:cNvCxnSpPr>
          <p:nvPr/>
        </p:nvCxnSpPr>
        <p:spPr>
          <a:xfrm flipH="1">
            <a:off x="8766612" y="4466868"/>
            <a:ext cx="1507" cy="390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Oval 152">
            <a:extLst>
              <a:ext uri="{FF2B5EF4-FFF2-40B4-BE49-F238E27FC236}">
                <a16:creationId xmlns:a16="http://schemas.microsoft.com/office/drawing/2014/main" id="{82BE6B8D-FB94-4C2F-9B05-D8AA2E177806}"/>
              </a:ext>
            </a:extLst>
          </p:cNvPr>
          <p:cNvSpPr/>
          <p:nvPr/>
        </p:nvSpPr>
        <p:spPr>
          <a:xfrm>
            <a:off x="8199395" y="4028144"/>
            <a:ext cx="1137448" cy="438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MAKH</a:t>
            </a:r>
          </a:p>
        </p:txBody>
      </p:sp>
    </p:spTree>
    <p:extLst>
      <p:ext uri="{BB962C8B-B14F-4D97-AF65-F5344CB8AC3E}">
        <p14:creationId xmlns:p14="http://schemas.microsoft.com/office/powerpoint/2010/main" val="364148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2EAE2961-C990-4AE9-A16F-F43A2BCE11BE}"/>
              </a:ext>
            </a:extLst>
          </p:cNvPr>
          <p:cNvSpPr/>
          <p:nvPr/>
        </p:nvSpPr>
        <p:spPr>
          <a:xfrm>
            <a:off x="1325504" y="2981494"/>
            <a:ext cx="1251522" cy="4216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LUONG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A3303C-95A4-4095-ACD9-6E862BB90A30}"/>
              </a:ext>
            </a:extLst>
          </p:cNvPr>
          <p:cNvSpPr/>
          <p:nvPr/>
        </p:nvSpPr>
        <p:spPr>
          <a:xfrm>
            <a:off x="2451528" y="2117136"/>
            <a:ext cx="863601" cy="45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NHÂN VIÊN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3C39216-A1E4-4B32-9D1A-71FBDF802256}"/>
              </a:ext>
            </a:extLst>
          </p:cNvPr>
          <p:cNvCxnSpPr>
            <a:cxnSpLocks/>
            <a:stCxn id="20" idx="0"/>
            <a:endCxn id="21" idx="2"/>
          </p:cNvCxnSpPr>
          <p:nvPr/>
        </p:nvCxnSpPr>
        <p:spPr>
          <a:xfrm flipV="1">
            <a:off x="1951265" y="2569518"/>
            <a:ext cx="932064" cy="4119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D136D91-EF38-4D42-8EB7-4084520E053B}"/>
              </a:ext>
            </a:extLst>
          </p:cNvPr>
          <p:cNvCxnSpPr>
            <a:cxnSpLocks/>
            <a:stCxn id="24" idx="0"/>
            <a:endCxn id="21" idx="2"/>
          </p:cNvCxnSpPr>
          <p:nvPr/>
        </p:nvCxnSpPr>
        <p:spPr>
          <a:xfrm flipH="1" flipV="1">
            <a:off x="2883329" y="2569518"/>
            <a:ext cx="1769119" cy="3704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03DBCEDD-B0DA-42AD-BE2C-3C70A456D78A}"/>
              </a:ext>
            </a:extLst>
          </p:cNvPr>
          <p:cNvSpPr/>
          <p:nvPr/>
        </p:nvSpPr>
        <p:spPr>
          <a:xfrm>
            <a:off x="4083724" y="2939953"/>
            <a:ext cx="1137448" cy="438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PHAI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16A42AD-A2BC-4C67-ADF3-20FB3B39EECA}"/>
              </a:ext>
            </a:extLst>
          </p:cNvPr>
          <p:cNvCxnSpPr>
            <a:cxnSpLocks/>
            <a:stCxn id="26" idx="7"/>
            <a:endCxn id="21" idx="1"/>
          </p:cNvCxnSpPr>
          <p:nvPr/>
        </p:nvCxnSpPr>
        <p:spPr>
          <a:xfrm flipV="1">
            <a:off x="1534559" y="2343327"/>
            <a:ext cx="916969" cy="2632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1B196C15-F16C-4F0C-B9AD-BE161F5270F7}"/>
              </a:ext>
            </a:extLst>
          </p:cNvPr>
          <p:cNvSpPr/>
          <p:nvPr/>
        </p:nvSpPr>
        <p:spPr>
          <a:xfrm>
            <a:off x="563686" y="2542285"/>
            <a:ext cx="1137448" cy="438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CHUCVU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07AA52-1F26-4805-BEE2-C5E3696E7937}"/>
              </a:ext>
            </a:extLst>
          </p:cNvPr>
          <p:cNvCxnSpPr>
            <a:cxnSpLocks/>
            <a:stCxn id="28" idx="2"/>
            <a:endCxn id="21" idx="3"/>
          </p:cNvCxnSpPr>
          <p:nvPr/>
        </p:nvCxnSpPr>
        <p:spPr>
          <a:xfrm flipH="1" flipV="1">
            <a:off x="3315129" y="2343327"/>
            <a:ext cx="1401446" cy="3463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576EEBEE-1B00-4402-9C99-03AA050271FB}"/>
              </a:ext>
            </a:extLst>
          </p:cNvPr>
          <p:cNvSpPr/>
          <p:nvPr/>
        </p:nvSpPr>
        <p:spPr>
          <a:xfrm>
            <a:off x="4716575" y="2470362"/>
            <a:ext cx="1137448" cy="438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NGAYVL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C65AB51-D9CC-4EB2-BF34-6E3D5AA66C5C}"/>
              </a:ext>
            </a:extLst>
          </p:cNvPr>
          <p:cNvCxnSpPr>
            <a:cxnSpLocks/>
            <a:stCxn id="30" idx="0"/>
            <a:endCxn id="21" idx="2"/>
          </p:cNvCxnSpPr>
          <p:nvPr/>
        </p:nvCxnSpPr>
        <p:spPr>
          <a:xfrm flipH="1" flipV="1">
            <a:off x="2883329" y="2569518"/>
            <a:ext cx="426653" cy="394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561C4142-277D-4BF2-82F2-CD28B473E5EF}"/>
              </a:ext>
            </a:extLst>
          </p:cNvPr>
          <p:cNvSpPr/>
          <p:nvPr/>
        </p:nvSpPr>
        <p:spPr>
          <a:xfrm>
            <a:off x="2719929" y="2964377"/>
            <a:ext cx="1180106" cy="438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DIACHI NV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A73B360-34C6-4912-B7B5-CA024552BC95}"/>
              </a:ext>
            </a:extLst>
          </p:cNvPr>
          <p:cNvCxnSpPr>
            <a:cxnSpLocks/>
            <a:stCxn id="32" idx="4"/>
            <a:endCxn id="21" idx="0"/>
          </p:cNvCxnSpPr>
          <p:nvPr/>
        </p:nvCxnSpPr>
        <p:spPr>
          <a:xfrm flipH="1">
            <a:off x="2883329" y="1882688"/>
            <a:ext cx="487758" cy="234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F0986AFD-D344-4C67-99FE-02A5FF932A9C}"/>
              </a:ext>
            </a:extLst>
          </p:cNvPr>
          <p:cNvSpPr/>
          <p:nvPr/>
        </p:nvSpPr>
        <p:spPr>
          <a:xfrm>
            <a:off x="2802363" y="1443964"/>
            <a:ext cx="1137448" cy="438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MANV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2AF1C9A-1719-4899-900B-381C32BEDEA9}"/>
              </a:ext>
            </a:extLst>
          </p:cNvPr>
          <p:cNvSpPr/>
          <p:nvPr/>
        </p:nvSpPr>
        <p:spPr>
          <a:xfrm>
            <a:off x="652355" y="1879667"/>
            <a:ext cx="1137448" cy="438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MANQL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A0251C5-3168-4BBA-ACDB-ED0BCBAC4D5A}"/>
              </a:ext>
            </a:extLst>
          </p:cNvPr>
          <p:cNvSpPr/>
          <p:nvPr/>
        </p:nvSpPr>
        <p:spPr>
          <a:xfrm>
            <a:off x="1325504" y="1425145"/>
            <a:ext cx="1341925" cy="438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TINHTRANG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4DCF91F-A321-4364-8E1E-E038AF3A991C}"/>
              </a:ext>
            </a:extLst>
          </p:cNvPr>
          <p:cNvSpPr/>
          <p:nvPr/>
        </p:nvSpPr>
        <p:spPr>
          <a:xfrm>
            <a:off x="4095033" y="1440943"/>
            <a:ext cx="1204936" cy="438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HOTENNV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5C9E30F-DA26-4681-B3BA-254E8A1B5433}"/>
              </a:ext>
            </a:extLst>
          </p:cNvPr>
          <p:cNvSpPr/>
          <p:nvPr/>
        </p:nvSpPr>
        <p:spPr>
          <a:xfrm>
            <a:off x="4663757" y="1904603"/>
            <a:ext cx="1275404" cy="438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NGAYSINH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2859F72-EC0D-4CAE-BF98-6AD17EEE950C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706045" y="2171850"/>
            <a:ext cx="745483" cy="1714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FB8DDA7-BCA4-4094-94B1-8612C1022E33}"/>
              </a:ext>
            </a:extLst>
          </p:cNvPr>
          <p:cNvCxnSpPr>
            <a:cxnSpLocks/>
            <a:stCxn id="39" idx="4"/>
            <a:endCxn id="21" idx="0"/>
          </p:cNvCxnSpPr>
          <p:nvPr/>
        </p:nvCxnSpPr>
        <p:spPr>
          <a:xfrm>
            <a:off x="1996467" y="1863869"/>
            <a:ext cx="886862" cy="2532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7A0E4B4-B7BC-4041-AC74-C707EC6D1BC7}"/>
              </a:ext>
            </a:extLst>
          </p:cNvPr>
          <p:cNvCxnSpPr>
            <a:cxnSpLocks/>
            <a:endCxn id="42" idx="3"/>
          </p:cNvCxnSpPr>
          <p:nvPr/>
        </p:nvCxnSpPr>
        <p:spPr>
          <a:xfrm flipV="1">
            <a:off x="3273035" y="1815417"/>
            <a:ext cx="998457" cy="323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1EDB812-0C63-4D62-8255-A10601AFF00B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3293592" y="2123965"/>
            <a:ext cx="1370165" cy="190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4CEA2B5A-4ED4-4949-BE6B-A3940B59986E}"/>
              </a:ext>
            </a:extLst>
          </p:cNvPr>
          <p:cNvSpPr/>
          <p:nvPr/>
        </p:nvSpPr>
        <p:spPr>
          <a:xfrm>
            <a:off x="6891156" y="3015656"/>
            <a:ext cx="1251522" cy="4216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MANV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D0FC2DE-9BF0-41F4-BFF6-22962522B822}"/>
              </a:ext>
            </a:extLst>
          </p:cNvPr>
          <p:cNvSpPr/>
          <p:nvPr/>
        </p:nvSpPr>
        <p:spPr>
          <a:xfrm>
            <a:off x="8716551" y="2151298"/>
            <a:ext cx="863601" cy="45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HÓA ĐƠN NHẬP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71389A6-7F59-41FE-AD53-CD6BE7BC747D}"/>
              </a:ext>
            </a:extLst>
          </p:cNvPr>
          <p:cNvCxnSpPr>
            <a:cxnSpLocks/>
            <a:stCxn id="73" idx="0"/>
          </p:cNvCxnSpPr>
          <p:nvPr/>
        </p:nvCxnSpPr>
        <p:spPr>
          <a:xfrm flipV="1">
            <a:off x="7516917" y="2585608"/>
            <a:ext cx="1194487" cy="430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5E26E85-3B2B-4882-9464-4C04ACB87F4E}"/>
              </a:ext>
            </a:extLst>
          </p:cNvPr>
          <p:cNvCxnSpPr>
            <a:cxnSpLocks/>
            <a:stCxn id="77" idx="0"/>
          </p:cNvCxnSpPr>
          <p:nvPr/>
        </p:nvCxnSpPr>
        <p:spPr>
          <a:xfrm flipH="1" flipV="1">
            <a:off x="9575007" y="2603681"/>
            <a:ext cx="1432594" cy="3948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EA783F8F-5313-4EF8-AC17-381A577750C2}"/>
              </a:ext>
            </a:extLst>
          </p:cNvPr>
          <p:cNvSpPr/>
          <p:nvPr/>
        </p:nvSpPr>
        <p:spPr>
          <a:xfrm>
            <a:off x="10323311" y="2998539"/>
            <a:ext cx="1368579" cy="438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NGAYNHAP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E9067F4-EEF4-42F2-B6B2-85963A226594}"/>
              </a:ext>
            </a:extLst>
          </p:cNvPr>
          <p:cNvCxnSpPr>
            <a:cxnSpLocks/>
          </p:cNvCxnSpPr>
          <p:nvPr/>
        </p:nvCxnSpPr>
        <p:spPr>
          <a:xfrm>
            <a:off x="7907840" y="2357805"/>
            <a:ext cx="798417" cy="10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59955C68-BA61-4D6F-BE99-604B22224E8C}"/>
              </a:ext>
            </a:extLst>
          </p:cNvPr>
          <p:cNvSpPr/>
          <p:nvPr/>
        </p:nvSpPr>
        <p:spPr>
          <a:xfrm>
            <a:off x="6770392" y="2138443"/>
            <a:ext cx="1137448" cy="438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MAHDN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E77EB57-2369-4107-9F19-4CDE89D1EAB1}"/>
              </a:ext>
            </a:extLst>
          </p:cNvPr>
          <p:cNvCxnSpPr>
            <a:cxnSpLocks/>
            <a:stCxn id="81" idx="2"/>
            <a:endCxn id="74" idx="3"/>
          </p:cNvCxnSpPr>
          <p:nvPr/>
        </p:nvCxnSpPr>
        <p:spPr>
          <a:xfrm flipH="1" flipV="1">
            <a:off x="9580152" y="2377489"/>
            <a:ext cx="743160" cy="6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6854640E-6758-423C-940D-9E5377180D35}"/>
              </a:ext>
            </a:extLst>
          </p:cNvPr>
          <p:cNvSpPr/>
          <p:nvPr/>
        </p:nvSpPr>
        <p:spPr>
          <a:xfrm>
            <a:off x="10323312" y="2164956"/>
            <a:ext cx="1137448" cy="438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MANXB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20FC830-72FE-4315-853A-B52E796F96A7}"/>
              </a:ext>
            </a:extLst>
          </p:cNvPr>
          <p:cNvCxnSpPr>
            <a:cxnSpLocks/>
            <a:stCxn id="83" idx="0"/>
            <a:endCxn id="74" idx="2"/>
          </p:cNvCxnSpPr>
          <p:nvPr/>
        </p:nvCxnSpPr>
        <p:spPr>
          <a:xfrm flipH="1" flipV="1">
            <a:off x="9148352" y="2603680"/>
            <a:ext cx="45219" cy="420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B92023FE-325F-4B91-9D0C-7E50B77F54E0}"/>
              </a:ext>
            </a:extLst>
          </p:cNvPr>
          <p:cNvSpPr/>
          <p:nvPr/>
        </p:nvSpPr>
        <p:spPr>
          <a:xfrm>
            <a:off x="8574480" y="3024438"/>
            <a:ext cx="1238182" cy="438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TONGTIEN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77927E9-C667-4FC6-B6D4-D1C3AEE806FB}"/>
              </a:ext>
            </a:extLst>
          </p:cNvPr>
          <p:cNvSpPr/>
          <p:nvPr/>
        </p:nvSpPr>
        <p:spPr>
          <a:xfrm>
            <a:off x="2399681" y="4357972"/>
            <a:ext cx="1251522" cy="4216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MAHDN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A34023D6-5CA2-4FFE-9667-9748748DF116}"/>
              </a:ext>
            </a:extLst>
          </p:cNvPr>
          <p:cNvSpPr/>
          <p:nvPr/>
        </p:nvSpPr>
        <p:spPr>
          <a:xfrm>
            <a:off x="2598514" y="5212861"/>
            <a:ext cx="863601" cy="5315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CHI TIẾT HÓA ĐƠN NHẬP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265E941-13C5-4D6F-B611-926FC19C2EE1}"/>
              </a:ext>
            </a:extLst>
          </p:cNvPr>
          <p:cNvCxnSpPr>
            <a:cxnSpLocks/>
            <a:stCxn id="86" idx="4"/>
            <a:endCxn id="87" idx="0"/>
          </p:cNvCxnSpPr>
          <p:nvPr/>
        </p:nvCxnSpPr>
        <p:spPr>
          <a:xfrm>
            <a:off x="3025442" y="4779579"/>
            <a:ext cx="4873" cy="433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3351DD3-F2F1-4056-ABA7-A7D843455264}"/>
              </a:ext>
            </a:extLst>
          </p:cNvPr>
          <p:cNvCxnSpPr>
            <a:cxnSpLocks/>
          </p:cNvCxnSpPr>
          <p:nvPr/>
        </p:nvCxnSpPr>
        <p:spPr>
          <a:xfrm>
            <a:off x="1789803" y="5498562"/>
            <a:ext cx="798417" cy="10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>
            <a:extLst>
              <a:ext uri="{FF2B5EF4-FFF2-40B4-BE49-F238E27FC236}">
                <a16:creationId xmlns:a16="http://schemas.microsoft.com/office/drawing/2014/main" id="{ACC3DC60-F333-4564-918A-4835F98FDF47}"/>
              </a:ext>
            </a:extLst>
          </p:cNvPr>
          <p:cNvSpPr/>
          <p:nvPr/>
        </p:nvSpPr>
        <p:spPr>
          <a:xfrm>
            <a:off x="652355" y="5279200"/>
            <a:ext cx="1137448" cy="438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DONGIA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E7E4E20-3288-44C9-A744-D64AA454D971}"/>
              </a:ext>
            </a:extLst>
          </p:cNvPr>
          <p:cNvCxnSpPr>
            <a:cxnSpLocks/>
            <a:stCxn id="94" idx="2"/>
            <a:endCxn id="87" idx="3"/>
          </p:cNvCxnSpPr>
          <p:nvPr/>
        </p:nvCxnSpPr>
        <p:spPr>
          <a:xfrm flipH="1">
            <a:off x="3462115" y="5478649"/>
            <a:ext cx="743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F753D22B-659E-40F8-9500-1DBBD83EBD44}"/>
              </a:ext>
            </a:extLst>
          </p:cNvPr>
          <p:cNvSpPr/>
          <p:nvPr/>
        </p:nvSpPr>
        <p:spPr>
          <a:xfrm>
            <a:off x="4205274" y="5259287"/>
            <a:ext cx="1137448" cy="438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MASH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1DEDF6F-A2DA-4219-8786-F61D7AF4E7C1}"/>
              </a:ext>
            </a:extLst>
          </p:cNvPr>
          <p:cNvCxnSpPr>
            <a:cxnSpLocks/>
            <a:stCxn id="96" idx="0"/>
            <a:endCxn id="87" idx="2"/>
          </p:cNvCxnSpPr>
          <p:nvPr/>
        </p:nvCxnSpPr>
        <p:spPr>
          <a:xfrm flipH="1" flipV="1">
            <a:off x="3030315" y="5744437"/>
            <a:ext cx="5854" cy="411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281CE0A7-29FA-41D7-8378-E951CC14D461}"/>
              </a:ext>
            </a:extLst>
          </p:cNvPr>
          <p:cNvSpPr/>
          <p:nvPr/>
        </p:nvSpPr>
        <p:spPr>
          <a:xfrm>
            <a:off x="2446116" y="6156057"/>
            <a:ext cx="1180106" cy="438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SOLUONG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86D31B06-7E3C-45EA-A2B9-A8FB7DA8CF5F}"/>
              </a:ext>
            </a:extLst>
          </p:cNvPr>
          <p:cNvSpPr/>
          <p:nvPr/>
        </p:nvSpPr>
        <p:spPr>
          <a:xfrm>
            <a:off x="6891156" y="6147275"/>
            <a:ext cx="1251522" cy="4216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MAKH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3326596-5905-4621-9D17-487C5B22618E}"/>
              </a:ext>
            </a:extLst>
          </p:cNvPr>
          <p:cNvSpPr/>
          <p:nvPr/>
        </p:nvSpPr>
        <p:spPr>
          <a:xfrm>
            <a:off x="8716551" y="5282917"/>
            <a:ext cx="863601" cy="45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HÓA ĐƠN XUẤT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60206F17-5096-4552-B73C-66CE9E1DCA60}"/>
              </a:ext>
            </a:extLst>
          </p:cNvPr>
          <p:cNvCxnSpPr>
            <a:cxnSpLocks/>
            <a:stCxn id="99" idx="0"/>
          </p:cNvCxnSpPr>
          <p:nvPr/>
        </p:nvCxnSpPr>
        <p:spPr>
          <a:xfrm flipV="1">
            <a:off x="7516917" y="5717227"/>
            <a:ext cx="1194487" cy="430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C8FF2E8-E71C-4BD6-ACDE-31B921392EBD}"/>
              </a:ext>
            </a:extLst>
          </p:cNvPr>
          <p:cNvCxnSpPr>
            <a:cxnSpLocks/>
            <a:stCxn id="103" idx="0"/>
          </p:cNvCxnSpPr>
          <p:nvPr/>
        </p:nvCxnSpPr>
        <p:spPr>
          <a:xfrm flipH="1" flipV="1">
            <a:off x="9575005" y="5735299"/>
            <a:ext cx="1317031" cy="394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F64CC26D-A79C-4D23-A6A4-DE3F749D8669}"/>
              </a:ext>
            </a:extLst>
          </p:cNvPr>
          <p:cNvSpPr/>
          <p:nvPr/>
        </p:nvSpPr>
        <p:spPr>
          <a:xfrm>
            <a:off x="10323312" y="6130158"/>
            <a:ext cx="1137448" cy="438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MANV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1455C64-97C4-4D73-AF6E-EC8751C8F6A7}"/>
              </a:ext>
            </a:extLst>
          </p:cNvPr>
          <p:cNvCxnSpPr>
            <a:cxnSpLocks/>
          </p:cNvCxnSpPr>
          <p:nvPr/>
        </p:nvCxnSpPr>
        <p:spPr>
          <a:xfrm>
            <a:off x="7907840" y="5489424"/>
            <a:ext cx="798417" cy="10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F88A5C72-F944-4734-A16A-A5CD05E8B999}"/>
              </a:ext>
            </a:extLst>
          </p:cNvPr>
          <p:cNvSpPr/>
          <p:nvPr/>
        </p:nvSpPr>
        <p:spPr>
          <a:xfrm>
            <a:off x="6770392" y="5270062"/>
            <a:ext cx="1137448" cy="438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MAHDX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6FF2FE81-0F13-4B99-A42E-7C30A38A1080}"/>
              </a:ext>
            </a:extLst>
          </p:cNvPr>
          <p:cNvCxnSpPr>
            <a:cxnSpLocks/>
            <a:stCxn id="107" idx="2"/>
            <a:endCxn id="100" idx="3"/>
          </p:cNvCxnSpPr>
          <p:nvPr/>
        </p:nvCxnSpPr>
        <p:spPr>
          <a:xfrm flipH="1" flipV="1">
            <a:off x="9580152" y="5509108"/>
            <a:ext cx="743159" cy="6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7099F4DD-87EB-42EC-9DB1-080A24457304}"/>
              </a:ext>
            </a:extLst>
          </p:cNvPr>
          <p:cNvSpPr/>
          <p:nvPr/>
        </p:nvSpPr>
        <p:spPr>
          <a:xfrm>
            <a:off x="10323311" y="5296575"/>
            <a:ext cx="1216333" cy="438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NGAYLAP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48E7B6D5-B878-47D6-B244-25F7C66C530B}"/>
              </a:ext>
            </a:extLst>
          </p:cNvPr>
          <p:cNvCxnSpPr>
            <a:cxnSpLocks/>
            <a:stCxn id="109" idx="0"/>
            <a:endCxn id="100" idx="2"/>
          </p:cNvCxnSpPr>
          <p:nvPr/>
        </p:nvCxnSpPr>
        <p:spPr>
          <a:xfrm flipH="1" flipV="1">
            <a:off x="9148352" y="5735299"/>
            <a:ext cx="45218" cy="420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88DA30DA-9B5E-4B64-A91E-6CDCA96B1078}"/>
              </a:ext>
            </a:extLst>
          </p:cNvPr>
          <p:cNvSpPr/>
          <p:nvPr/>
        </p:nvSpPr>
        <p:spPr>
          <a:xfrm>
            <a:off x="8574479" y="6156057"/>
            <a:ext cx="1238181" cy="438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TONGTIEN</a:t>
            </a:r>
          </a:p>
        </p:txBody>
      </p:sp>
    </p:spTree>
    <p:extLst>
      <p:ext uri="{BB962C8B-B14F-4D97-AF65-F5344CB8AC3E}">
        <p14:creationId xmlns:p14="http://schemas.microsoft.com/office/powerpoint/2010/main" val="3537070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8712394-A81C-4793-8D73-8E100E36BB5B}"/>
              </a:ext>
            </a:extLst>
          </p:cNvPr>
          <p:cNvSpPr/>
          <p:nvPr/>
        </p:nvSpPr>
        <p:spPr>
          <a:xfrm>
            <a:off x="5098492" y="2502539"/>
            <a:ext cx="1251522" cy="4216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MAHDX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C79DEB-E3E7-440A-87A8-8FD9DECA7A65}"/>
              </a:ext>
            </a:extLst>
          </p:cNvPr>
          <p:cNvSpPr/>
          <p:nvPr/>
        </p:nvSpPr>
        <p:spPr>
          <a:xfrm>
            <a:off x="5297325" y="3357428"/>
            <a:ext cx="863601" cy="5315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CHI TIẾT HÓA ĐƠN XUẤT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D5B188-B38B-4FB1-A8F9-966010A243EB}"/>
              </a:ext>
            </a:extLst>
          </p:cNvPr>
          <p:cNvCxnSpPr>
            <a:cxnSpLocks/>
            <a:stCxn id="4" idx="4"/>
            <a:endCxn id="5" idx="0"/>
          </p:cNvCxnSpPr>
          <p:nvPr/>
        </p:nvCxnSpPr>
        <p:spPr>
          <a:xfrm>
            <a:off x="5724253" y="2924146"/>
            <a:ext cx="4873" cy="433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11C55BD-D92B-435B-B9D6-6022C7755BED}"/>
              </a:ext>
            </a:extLst>
          </p:cNvPr>
          <p:cNvCxnSpPr>
            <a:cxnSpLocks/>
          </p:cNvCxnSpPr>
          <p:nvPr/>
        </p:nvCxnSpPr>
        <p:spPr>
          <a:xfrm>
            <a:off x="4488614" y="3643129"/>
            <a:ext cx="798417" cy="10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01E06802-83BB-4C3E-ADA3-ED94868856DC}"/>
              </a:ext>
            </a:extLst>
          </p:cNvPr>
          <p:cNvSpPr/>
          <p:nvPr/>
        </p:nvSpPr>
        <p:spPr>
          <a:xfrm>
            <a:off x="3351166" y="3423767"/>
            <a:ext cx="1137448" cy="438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DONGIA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D4A77C-C968-4D75-9C9B-9C4BB4801955}"/>
              </a:ext>
            </a:extLst>
          </p:cNvPr>
          <p:cNvCxnSpPr>
            <a:cxnSpLocks/>
            <a:stCxn id="10" idx="2"/>
            <a:endCxn id="5" idx="3"/>
          </p:cNvCxnSpPr>
          <p:nvPr/>
        </p:nvCxnSpPr>
        <p:spPr>
          <a:xfrm flipH="1">
            <a:off x="6160926" y="3623216"/>
            <a:ext cx="743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B8DBB7B-FE8D-4954-978C-C2D97693EFEB}"/>
              </a:ext>
            </a:extLst>
          </p:cNvPr>
          <p:cNvSpPr/>
          <p:nvPr/>
        </p:nvSpPr>
        <p:spPr>
          <a:xfrm>
            <a:off x="6904085" y="3403854"/>
            <a:ext cx="1137448" cy="438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MASH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BD5448-5C67-4177-8148-99553A3D3095}"/>
              </a:ext>
            </a:extLst>
          </p:cNvPr>
          <p:cNvCxnSpPr>
            <a:cxnSpLocks/>
            <a:stCxn id="12" idx="0"/>
            <a:endCxn id="5" idx="2"/>
          </p:cNvCxnSpPr>
          <p:nvPr/>
        </p:nvCxnSpPr>
        <p:spPr>
          <a:xfrm flipH="1" flipV="1">
            <a:off x="5729126" y="3889004"/>
            <a:ext cx="5854" cy="411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6C9C0D3-20C2-44BC-B88D-ACECEC797716}"/>
              </a:ext>
            </a:extLst>
          </p:cNvPr>
          <p:cNvSpPr/>
          <p:nvPr/>
        </p:nvSpPr>
        <p:spPr>
          <a:xfrm>
            <a:off x="5144927" y="4300624"/>
            <a:ext cx="1180106" cy="438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SOLUONG</a:t>
            </a:r>
          </a:p>
        </p:txBody>
      </p:sp>
    </p:spTree>
    <p:extLst>
      <p:ext uri="{BB962C8B-B14F-4D97-AF65-F5344CB8AC3E}">
        <p14:creationId xmlns:p14="http://schemas.microsoft.com/office/powerpoint/2010/main" val="152980432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Dividend">
      <a:majorFont>
        <a:latin typeface="Century School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</TotalTime>
  <Words>506</Words>
  <Application>Microsoft Office PowerPoint</Application>
  <PresentationFormat>Widescreen</PresentationFormat>
  <Paragraphs>102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Century Schoolbook</vt:lpstr>
      <vt:lpstr>Franklin Gothic Book</vt:lpstr>
      <vt:lpstr>Times New Roman</vt:lpstr>
      <vt:lpstr>Wingdings 2</vt:lpstr>
      <vt:lpstr>DividendVTI</vt:lpstr>
      <vt:lpstr>Đề tài:Xây dựng cơ sở dữ liệu quản lý nhà sách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Bài thuyết trình đến đây là kết thúc cảm ơn thầy cô và các bạn đã chú ý lắng nghe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Đề tài: Chương trình tính các giá trị của tam giác khi cho trước 1 số giá trị liên quan đến cạnh, góc và mạng ngữ nghĩa ràng buộc </dc:title>
  <dc:creator>Liem Nguyen Trong</dc:creator>
  <cp:lastModifiedBy>Liem Nguyen Trong</cp:lastModifiedBy>
  <cp:revision>18</cp:revision>
  <dcterms:created xsi:type="dcterms:W3CDTF">2021-05-29T02:49:27Z</dcterms:created>
  <dcterms:modified xsi:type="dcterms:W3CDTF">2021-08-29T19:12:33Z</dcterms:modified>
</cp:coreProperties>
</file>